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4.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22.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23.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slideLayouts/slideLayout13.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2.xml" ContentType="application/vnd.openxmlformats-officedocument.presentationml.notesSlide+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notesSlides/notesSlide3.xml" ContentType="application/vnd.openxmlformats-officedocument.presentationml.notesSlid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77" r:id="rId2"/>
    <p:sldId id="278" r:id="rId3"/>
    <p:sldId id="279" r:id="rId4"/>
    <p:sldId id="280" r:id="rId5"/>
    <p:sldId id="256" r:id="rId6"/>
    <p:sldId id="302" r:id="rId7"/>
    <p:sldId id="301" r:id="rId8"/>
    <p:sldId id="300" r:id="rId9"/>
    <p:sldId id="299" r:id="rId10"/>
    <p:sldId id="261" r:id="rId11"/>
    <p:sldId id="276" r:id="rId12"/>
    <p:sldId id="263" r:id="rId13"/>
    <p:sldId id="264" r:id="rId14"/>
    <p:sldId id="291" r:id="rId15"/>
    <p:sldId id="292" r:id="rId16"/>
    <p:sldId id="265" r:id="rId17"/>
    <p:sldId id="267" r:id="rId18"/>
    <p:sldId id="266" r:id="rId19"/>
    <p:sldId id="268" r:id="rId20"/>
    <p:sldId id="307" r:id="rId21"/>
    <p:sldId id="270" r:id="rId22"/>
    <p:sldId id="271" r:id="rId23"/>
    <p:sldId id="303" r:id="rId24"/>
    <p:sldId id="304" r:id="rId25"/>
    <p:sldId id="305" r:id="rId26"/>
    <p:sldId id="269" r:id="rId27"/>
    <p:sldId id="286" r:id="rId28"/>
    <p:sldId id="287" r:id="rId29"/>
    <p:sldId id="288" r:id="rId30"/>
    <p:sldId id="290" r:id="rId31"/>
    <p:sldId id="282" r:id="rId32"/>
    <p:sldId id="283" r:id="rId3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114" d="100"/>
          <a:sy n="114" d="100"/>
        </p:scale>
        <p:origin x="36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EB8AE14-F1A4-4C86-A97A-2527E13476A4}" type="datetimeFigureOut">
              <a:rPr lang="en-US" smtClean="0"/>
              <a:t>10/18/2017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ECE93E8-804D-4BF2-AC0F-C38E5015677F}" type="slidenum">
              <a:rPr lang="en-US" smtClean="0"/>
              <a:t>‹#›</a:t>
            </a:fld>
            <a:endParaRPr lang="en-US"/>
          </a:p>
        </p:txBody>
      </p:sp>
    </p:spTree>
    <p:extLst>
      <p:ext uri="{BB962C8B-B14F-4D97-AF65-F5344CB8AC3E}">
        <p14:creationId xmlns:p14="http://schemas.microsoft.com/office/powerpoint/2010/main" val="1385023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5230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50887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794601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BC3D19C-CE62-4199-AF9F-0EAC95ED21BC}" type="datetimeFigureOut">
              <a:rPr lang="en-US" smtClean="0"/>
              <a:t>10/18/2017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6ED8E8-F64C-4762-8569-8B6FFFAE83FB}" type="slidenum">
              <a:rPr lang="en-US" smtClean="0"/>
              <a:t>‹#›</a:t>
            </a:fld>
            <a:endParaRPr lang="en-US"/>
          </a:p>
        </p:txBody>
      </p:sp>
    </p:spTree>
    <p:extLst>
      <p:ext uri="{BB962C8B-B14F-4D97-AF65-F5344CB8AC3E}">
        <p14:creationId xmlns:p14="http://schemas.microsoft.com/office/powerpoint/2010/main" val="4093068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C3D19C-CE62-4199-AF9F-0EAC95ED21BC}" type="datetimeFigureOut">
              <a:rPr lang="en-US" smtClean="0"/>
              <a:t>10/18/2017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6ED8E8-F64C-4762-8569-8B6FFFAE83FB}" type="slidenum">
              <a:rPr lang="en-US" smtClean="0"/>
              <a:t>‹#›</a:t>
            </a:fld>
            <a:endParaRPr lang="en-US"/>
          </a:p>
        </p:txBody>
      </p:sp>
    </p:spTree>
    <p:extLst>
      <p:ext uri="{BB962C8B-B14F-4D97-AF65-F5344CB8AC3E}">
        <p14:creationId xmlns:p14="http://schemas.microsoft.com/office/powerpoint/2010/main" val="999366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C3D19C-CE62-4199-AF9F-0EAC95ED21BC}" type="datetimeFigureOut">
              <a:rPr lang="en-US" smtClean="0"/>
              <a:t>10/18/2017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6ED8E8-F64C-4762-8569-8B6FFFAE83FB}" type="slidenum">
              <a:rPr lang="en-US" smtClean="0"/>
              <a:t>‹#›</a:t>
            </a:fld>
            <a:endParaRPr lang="en-US"/>
          </a:p>
        </p:txBody>
      </p:sp>
    </p:spTree>
    <p:extLst>
      <p:ext uri="{BB962C8B-B14F-4D97-AF65-F5344CB8AC3E}">
        <p14:creationId xmlns:p14="http://schemas.microsoft.com/office/powerpoint/2010/main" val="39892439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8800"/>
            <a:ext cx="12192001" cy="731520"/>
          </a:xfrm>
          <a:prstGeom prst="rect">
            <a:avLst/>
          </a:prstGeom>
        </p:spPr>
      </p:pic>
      <p:pic>
        <p:nvPicPr>
          <p:cNvPr id="2" name="Picture 1" descr="logo_go_tm_4cp_pos.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84000" y="25126"/>
            <a:ext cx="943123" cy="621000"/>
          </a:xfrm>
          <a:prstGeom prst="rect">
            <a:avLst/>
          </a:prstGeom>
        </p:spPr>
      </p:pic>
    </p:spTree>
    <p:extLst>
      <p:ext uri="{BB962C8B-B14F-4D97-AF65-F5344CB8AC3E}">
        <p14:creationId xmlns:p14="http://schemas.microsoft.com/office/powerpoint/2010/main" val="24951339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5" name="Picture 4" descr="GO_PP_Header_2.pdf"/>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736600"/>
          </a:xfrm>
          <a:prstGeom prst="rect">
            <a:avLst/>
          </a:prstGeom>
        </p:spPr>
      </p:pic>
    </p:spTree>
    <p:extLst>
      <p:ext uri="{BB962C8B-B14F-4D97-AF65-F5344CB8AC3E}">
        <p14:creationId xmlns:p14="http://schemas.microsoft.com/office/powerpoint/2010/main" val="3093811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C3D19C-CE62-4199-AF9F-0EAC95ED21BC}" type="datetimeFigureOut">
              <a:rPr lang="en-US" smtClean="0"/>
              <a:t>10/18/2017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6ED8E8-F64C-4762-8569-8B6FFFAE83FB}" type="slidenum">
              <a:rPr lang="en-US" smtClean="0"/>
              <a:t>‹#›</a:t>
            </a:fld>
            <a:endParaRPr lang="en-US"/>
          </a:p>
        </p:txBody>
      </p:sp>
    </p:spTree>
    <p:extLst>
      <p:ext uri="{BB962C8B-B14F-4D97-AF65-F5344CB8AC3E}">
        <p14:creationId xmlns:p14="http://schemas.microsoft.com/office/powerpoint/2010/main" val="3429017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C3D19C-CE62-4199-AF9F-0EAC95ED21BC}" type="datetimeFigureOut">
              <a:rPr lang="en-US" smtClean="0"/>
              <a:t>10/18/2017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6ED8E8-F64C-4762-8569-8B6FFFAE83FB}" type="slidenum">
              <a:rPr lang="en-US" smtClean="0"/>
              <a:t>‹#›</a:t>
            </a:fld>
            <a:endParaRPr lang="en-US"/>
          </a:p>
        </p:txBody>
      </p:sp>
    </p:spTree>
    <p:extLst>
      <p:ext uri="{BB962C8B-B14F-4D97-AF65-F5344CB8AC3E}">
        <p14:creationId xmlns:p14="http://schemas.microsoft.com/office/powerpoint/2010/main" val="3598219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BC3D19C-CE62-4199-AF9F-0EAC95ED21BC}" type="datetimeFigureOut">
              <a:rPr lang="en-US" smtClean="0"/>
              <a:t>10/18/2017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6ED8E8-F64C-4762-8569-8B6FFFAE83FB}" type="slidenum">
              <a:rPr lang="en-US" smtClean="0"/>
              <a:t>‹#›</a:t>
            </a:fld>
            <a:endParaRPr lang="en-US"/>
          </a:p>
        </p:txBody>
      </p:sp>
    </p:spTree>
    <p:extLst>
      <p:ext uri="{BB962C8B-B14F-4D97-AF65-F5344CB8AC3E}">
        <p14:creationId xmlns:p14="http://schemas.microsoft.com/office/powerpoint/2010/main" val="1926285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BC3D19C-CE62-4199-AF9F-0EAC95ED21BC}" type="datetimeFigureOut">
              <a:rPr lang="en-US" smtClean="0"/>
              <a:t>10/18/2017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6ED8E8-F64C-4762-8569-8B6FFFAE83FB}" type="slidenum">
              <a:rPr lang="en-US" smtClean="0"/>
              <a:t>‹#›</a:t>
            </a:fld>
            <a:endParaRPr lang="en-US"/>
          </a:p>
        </p:txBody>
      </p:sp>
    </p:spTree>
    <p:extLst>
      <p:ext uri="{BB962C8B-B14F-4D97-AF65-F5344CB8AC3E}">
        <p14:creationId xmlns:p14="http://schemas.microsoft.com/office/powerpoint/2010/main" val="3737402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C3D19C-CE62-4199-AF9F-0EAC95ED21BC}" type="datetimeFigureOut">
              <a:rPr lang="en-US" smtClean="0"/>
              <a:t>10/18/2017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6ED8E8-F64C-4762-8569-8B6FFFAE83FB}" type="slidenum">
              <a:rPr lang="en-US" smtClean="0"/>
              <a:t>‹#›</a:t>
            </a:fld>
            <a:endParaRPr lang="en-US"/>
          </a:p>
        </p:txBody>
      </p:sp>
    </p:spTree>
    <p:extLst>
      <p:ext uri="{BB962C8B-B14F-4D97-AF65-F5344CB8AC3E}">
        <p14:creationId xmlns:p14="http://schemas.microsoft.com/office/powerpoint/2010/main" val="2971105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C3D19C-CE62-4199-AF9F-0EAC95ED21BC}" type="datetimeFigureOut">
              <a:rPr lang="en-US" smtClean="0"/>
              <a:t>10/18/2017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6ED8E8-F64C-4762-8569-8B6FFFAE83FB}" type="slidenum">
              <a:rPr lang="en-US" smtClean="0"/>
              <a:t>‹#›</a:t>
            </a:fld>
            <a:endParaRPr lang="en-US"/>
          </a:p>
        </p:txBody>
      </p:sp>
    </p:spTree>
    <p:extLst>
      <p:ext uri="{BB962C8B-B14F-4D97-AF65-F5344CB8AC3E}">
        <p14:creationId xmlns:p14="http://schemas.microsoft.com/office/powerpoint/2010/main" val="4259891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BC3D19C-CE62-4199-AF9F-0EAC95ED21BC}" type="datetimeFigureOut">
              <a:rPr lang="en-US" smtClean="0"/>
              <a:t>10/18/2017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6ED8E8-F64C-4762-8569-8B6FFFAE83FB}" type="slidenum">
              <a:rPr lang="en-US" smtClean="0"/>
              <a:t>‹#›</a:t>
            </a:fld>
            <a:endParaRPr lang="en-US"/>
          </a:p>
        </p:txBody>
      </p:sp>
    </p:spTree>
    <p:extLst>
      <p:ext uri="{BB962C8B-B14F-4D97-AF65-F5344CB8AC3E}">
        <p14:creationId xmlns:p14="http://schemas.microsoft.com/office/powerpoint/2010/main" val="2071860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BC3D19C-CE62-4199-AF9F-0EAC95ED21BC}" type="datetimeFigureOut">
              <a:rPr lang="en-US" smtClean="0"/>
              <a:t>10/18/2017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6ED8E8-F64C-4762-8569-8B6FFFAE83FB}" type="slidenum">
              <a:rPr lang="en-US" smtClean="0"/>
              <a:t>‹#›</a:t>
            </a:fld>
            <a:endParaRPr lang="en-US"/>
          </a:p>
        </p:txBody>
      </p:sp>
    </p:spTree>
    <p:extLst>
      <p:ext uri="{BB962C8B-B14F-4D97-AF65-F5344CB8AC3E}">
        <p14:creationId xmlns:p14="http://schemas.microsoft.com/office/powerpoint/2010/main" val="2343864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C3D19C-CE62-4199-AF9F-0EAC95ED21BC}" type="datetimeFigureOut">
              <a:rPr lang="en-US" smtClean="0"/>
              <a:t>10/18/2017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6ED8E8-F64C-4762-8569-8B6FFFAE83FB}" type="slidenum">
              <a:rPr lang="en-US" smtClean="0"/>
              <a:t>‹#›</a:t>
            </a:fld>
            <a:endParaRPr lang="en-US"/>
          </a:p>
        </p:txBody>
      </p:sp>
    </p:spTree>
    <p:extLst>
      <p:ext uri="{BB962C8B-B14F-4D97-AF65-F5344CB8AC3E}">
        <p14:creationId xmlns:p14="http://schemas.microsoft.com/office/powerpoint/2010/main" val="2259539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hyperlink" Target="https://www.go365.com/" TargetMode="Externa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0.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0" y="2531623"/>
            <a:ext cx="7620000" cy="1630832"/>
          </a:xfrm>
          <a:prstGeom prst="rect">
            <a:avLst/>
          </a:prstGeom>
        </p:spPr>
        <p:txBody>
          <a:bodyPr wrap="square" lIns="91046" tIns="45525" rIns="91046" bIns="45525">
            <a:spAutoFit/>
          </a:bodyPr>
          <a:lstStyle/>
          <a:p>
            <a:pPr lvl="0" algn="ctr">
              <a:spcBef>
                <a:spcPct val="0"/>
              </a:spcBef>
              <a:defRPr/>
            </a:pPr>
            <a:endParaRPr lang="fr-CA" sz="2800" b="1" dirty="0">
              <a:latin typeface="Calibri" pitchFamily="34" charset="0"/>
            </a:endParaRPr>
          </a:p>
          <a:p>
            <a:pPr lvl="0" algn="ctr">
              <a:spcBef>
                <a:spcPct val="0"/>
              </a:spcBef>
              <a:defRPr/>
            </a:pPr>
            <a:r>
              <a:rPr lang="fr-CA" sz="2400" b="1" dirty="0">
                <a:solidFill>
                  <a:srgbClr val="FF0000"/>
                </a:solidFill>
                <a:latin typeface="Calibri" pitchFamily="34" charset="0"/>
              </a:rPr>
              <a:t>West Virginia Retiree Health Benefit Trust Fund </a:t>
            </a:r>
          </a:p>
          <a:p>
            <a:pPr lvl="0" algn="ctr">
              <a:spcBef>
                <a:spcPct val="0"/>
              </a:spcBef>
              <a:defRPr/>
            </a:pPr>
            <a:r>
              <a:rPr lang="fr-CA" sz="2400" b="1" dirty="0">
                <a:solidFill>
                  <a:srgbClr val="FF0000"/>
                </a:solidFill>
                <a:latin typeface="Calibri" pitchFamily="34" charset="0"/>
              </a:rPr>
              <a:t>and </a:t>
            </a:r>
          </a:p>
          <a:p>
            <a:pPr lvl="0" algn="ctr">
              <a:spcBef>
                <a:spcPct val="0"/>
              </a:spcBef>
              <a:defRPr/>
            </a:pPr>
            <a:r>
              <a:rPr lang="fr-CA" sz="2400" b="1" dirty="0">
                <a:solidFill>
                  <a:srgbClr val="FF0000"/>
                </a:solidFill>
                <a:latin typeface="Calibri" pitchFamily="34" charset="0"/>
              </a:rPr>
              <a:t>PEIA Finance Board Meeting</a:t>
            </a:r>
            <a:endParaRPr lang="en-US" sz="2400" dirty="0">
              <a:solidFill>
                <a:srgbClr val="FF0000"/>
              </a:solidFill>
            </a:endParaRPr>
          </a:p>
        </p:txBody>
      </p:sp>
      <p:sp>
        <p:nvSpPr>
          <p:cNvPr id="6" name="Subtitle 2"/>
          <p:cNvSpPr txBox="1">
            <a:spLocks/>
          </p:cNvSpPr>
          <p:nvPr/>
        </p:nvSpPr>
        <p:spPr>
          <a:xfrm>
            <a:off x="1524000" y="5410200"/>
            <a:ext cx="9144000" cy="609600"/>
          </a:xfrm>
          <a:prstGeom prst="rect">
            <a:avLst/>
          </a:prstGeom>
        </p:spPr>
        <p:txBody>
          <a:bodyPr vert="horz" lIns="91429" tIns="45714" rIns="91429" bIns="45714"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400" b="1" dirty="0">
                <a:latin typeface="Calibri" pitchFamily="34" charset="0"/>
                <a:cs typeface="Calibri" pitchFamily="34" charset="0"/>
              </a:rPr>
              <a:t>    </a:t>
            </a:r>
            <a:r>
              <a:rPr lang="en-US" sz="1000" b="1" dirty="0">
                <a:latin typeface="Calibri" pitchFamily="34" charset="0"/>
                <a:cs typeface="Calibri" pitchFamily="34" charset="0"/>
              </a:rPr>
              <a:t>Canaan Valley Room 1041, DEP Building, 601 57th Street, SE</a:t>
            </a:r>
          </a:p>
          <a:p>
            <a:pPr marL="0" indent="0" algn="ctr">
              <a:buNone/>
            </a:pPr>
            <a:r>
              <a:rPr lang="en-US" sz="1000" b="1" dirty="0">
                <a:latin typeface="Calibri" pitchFamily="34" charset="0"/>
                <a:cs typeface="Calibri" pitchFamily="34" charset="0"/>
              </a:rPr>
              <a:t>Charleston, WV  25304</a:t>
            </a:r>
          </a:p>
          <a:p>
            <a:endParaRPr lang="en-US" sz="1400" dirty="0"/>
          </a:p>
        </p:txBody>
      </p:sp>
      <p:sp>
        <p:nvSpPr>
          <p:cNvPr id="7" name="Rectangle 6"/>
          <p:cNvSpPr/>
          <p:nvPr/>
        </p:nvSpPr>
        <p:spPr>
          <a:xfrm>
            <a:off x="1524000" y="3810000"/>
            <a:ext cx="9144000" cy="1107612"/>
          </a:xfrm>
          <a:prstGeom prst="rect">
            <a:avLst/>
          </a:prstGeom>
        </p:spPr>
        <p:txBody>
          <a:bodyPr wrap="square" lIns="91046" tIns="45525" rIns="91046" bIns="45525">
            <a:spAutoFit/>
          </a:bodyPr>
          <a:lstStyle/>
          <a:p>
            <a:pPr algn="ctr"/>
            <a:endParaRPr lang="en-US" sz="2400" b="1" dirty="0">
              <a:latin typeface="Calibri" pitchFamily="34" charset="0"/>
            </a:endParaRPr>
          </a:p>
          <a:p>
            <a:pPr algn="ctr"/>
            <a:endParaRPr lang="en-US" sz="2400" b="1" dirty="0">
              <a:latin typeface="Calibri" pitchFamily="34" charset="0"/>
            </a:endParaRPr>
          </a:p>
          <a:p>
            <a:pPr algn="ctr"/>
            <a:r>
              <a:rPr lang="en-US" b="1" dirty="0">
                <a:latin typeface="Calibri" pitchFamily="34" charset="0"/>
              </a:rPr>
              <a:t>Thursday</a:t>
            </a:r>
            <a:r>
              <a:rPr lang="en-US" b="1">
                <a:latin typeface="Calibri" pitchFamily="34" charset="0"/>
              </a:rPr>
              <a:t>, October 19, </a:t>
            </a:r>
            <a:r>
              <a:rPr lang="en-US" b="1" dirty="0">
                <a:latin typeface="Calibri" pitchFamily="34" charset="0"/>
              </a:rPr>
              <a:t>2017, 1:00 p.m.</a:t>
            </a:r>
          </a:p>
        </p:txBody>
      </p:sp>
      <p:pic>
        <p:nvPicPr>
          <p:cNvPr id="10" name="Picture 3" descr="C:\Users\e074026\AppData\Local\Microsoft\Windows\Temporary Internet Files\Content.Outlook\512XZ2M1\PEIAseal b-w (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19224" y="609600"/>
            <a:ext cx="2191176"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35631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Non-State Proposal</a:t>
            </a:r>
          </a:p>
        </p:txBody>
      </p:sp>
      <p:sp>
        <p:nvSpPr>
          <p:cNvPr id="3" name="Content Placeholder 2"/>
          <p:cNvSpPr>
            <a:spLocks noGrp="1"/>
          </p:cNvSpPr>
          <p:nvPr>
            <p:ph idx="1"/>
          </p:nvPr>
        </p:nvSpPr>
        <p:spPr/>
        <p:txBody>
          <a:bodyPr/>
          <a:lstStyle/>
          <a:p>
            <a:r>
              <a:rPr lang="en-US" dirty="0"/>
              <a:t>2% Rate Increase</a:t>
            </a:r>
          </a:p>
          <a:p>
            <a:r>
              <a:rPr lang="en-US" dirty="0"/>
              <a:t>Remove pharmacy deductible (plan A, B , D)</a:t>
            </a:r>
          </a:p>
          <a:p>
            <a:r>
              <a:rPr lang="en-US" dirty="0"/>
              <a:t>Change pharmacy 2nd tier, Preferred Brand, from $25/$30 to 30% coinsurance  ($25 minimum, $100 maximum per 30-day script)</a:t>
            </a:r>
          </a:p>
          <a:p>
            <a:pPr lvl="1"/>
            <a:r>
              <a:rPr lang="en-US" dirty="0"/>
              <a:t>90-day supply of Preferred Brand would be 30% coinsurance ($50 minimum and $200 maximum</a:t>
            </a:r>
          </a:p>
        </p:txBody>
      </p:sp>
    </p:spTree>
    <p:extLst>
      <p:ext uri="{BB962C8B-B14F-4D97-AF65-F5344CB8AC3E}">
        <p14:creationId xmlns:p14="http://schemas.microsoft.com/office/powerpoint/2010/main" val="3461069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505" y="91747"/>
            <a:ext cx="10515600" cy="1899903"/>
          </a:xfrm>
        </p:spPr>
        <p:txBody>
          <a:bodyPr>
            <a:noAutofit/>
          </a:bodyPr>
          <a:lstStyle/>
          <a:p>
            <a:r>
              <a:rPr lang="en-US" sz="2800" b="1" dirty="0"/>
              <a:t>Increase preferred brand drugs (2</a:t>
            </a:r>
            <a:r>
              <a:rPr lang="en-US" sz="2800" b="1" baseline="30000" dirty="0"/>
              <a:t>nd</a:t>
            </a:r>
            <a:r>
              <a:rPr lang="en-US" sz="2800" b="1" dirty="0"/>
              <a:t> tier) to 30% coinsurance examples</a:t>
            </a:r>
            <a:br>
              <a:rPr lang="en-US" sz="2800" b="1" dirty="0"/>
            </a:br>
            <a:r>
              <a:rPr lang="en-US" sz="2800" b="1" dirty="0"/>
              <a:t>         (Minimum - $25, Maximum - $100 for a 30 day supply or,</a:t>
            </a:r>
            <a:br>
              <a:rPr lang="en-US" sz="2800" b="1" dirty="0"/>
            </a:br>
            <a:r>
              <a:rPr lang="en-US" sz="2800" b="1" dirty="0"/>
              <a:t>	Minimum -$50, Maximum - $200 for a 90 day supply)</a:t>
            </a:r>
            <a:br>
              <a:rPr lang="en-US" sz="2800" b="1" dirty="0"/>
            </a:br>
            <a:endParaRPr lang="en-US" sz="2800" b="1" dirty="0"/>
          </a:p>
        </p:txBody>
      </p:sp>
      <p:sp>
        <p:nvSpPr>
          <p:cNvPr id="3" name="Content Placeholder 2"/>
          <p:cNvSpPr>
            <a:spLocks noGrp="1"/>
          </p:cNvSpPr>
          <p:nvPr>
            <p:ph idx="1"/>
          </p:nvPr>
        </p:nvSpPr>
        <p:spPr/>
        <p:txBody>
          <a:bodyPr>
            <a:normAutofit fontScale="92500" lnSpcReduction="10000"/>
          </a:bodyPr>
          <a:lstStyle/>
          <a:p>
            <a:r>
              <a:rPr lang="en-US" dirty="0"/>
              <a:t>Example 1</a:t>
            </a:r>
          </a:p>
          <a:p>
            <a:pPr marL="0" indent="0">
              <a:buNone/>
            </a:pPr>
            <a:r>
              <a:rPr lang="en-US" dirty="0"/>
              <a:t>Preferred brand drug A costs $250 for a 30 day supply</a:t>
            </a:r>
          </a:p>
          <a:p>
            <a:pPr marL="0" indent="0">
              <a:buNone/>
            </a:pPr>
            <a:r>
              <a:rPr lang="en-US" dirty="0"/>
              <a:t>Your cost is $250 x .30 = $75</a:t>
            </a:r>
          </a:p>
          <a:p>
            <a:r>
              <a:rPr lang="en-US" dirty="0"/>
              <a:t>Example 2 </a:t>
            </a:r>
          </a:p>
          <a:p>
            <a:pPr marL="0" indent="0">
              <a:buNone/>
            </a:pPr>
            <a:r>
              <a:rPr lang="en-US" dirty="0"/>
              <a:t>Preferred brand drug B costs $1,000 for a 90 day supply</a:t>
            </a:r>
          </a:p>
          <a:p>
            <a:pPr marL="0" indent="0">
              <a:buNone/>
            </a:pPr>
            <a:r>
              <a:rPr lang="en-US" dirty="0"/>
              <a:t>Your cost is $1,000 x .30 = $300 or $200 maximum so your cost is $200</a:t>
            </a:r>
          </a:p>
          <a:p>
            <a:r>
              <a:rPr lang="en-US" dirty="0"/>
              <a:t>Example 3 </a:t>
            </a:r>
          </a:p>
          <a:p>
            <a:pPr marL="0" indent="0">
              <a:buNone/>
            </a:pPr>
            <a:r>
              <a:rPr lang="en-US" dirty="0"/>
              <a:t>Preferred brand drug C costs $40 for a 90 day supply</a:t>
            </a:r>
          </a:p>
          <a:p>
            <a:pPr marL="0" indent="0">
              <a:buNone/>
            </a:pPr>
            <a:r>
              <a:rPr lang="en-US" dirty="0"/>
              <a:t>Your cost is $40 x .30 = $12 or $50 minimum, since this is below your minimum, your cost is $40</a:t>
            </a:r>
          </a:p>
        </p:txBody>
      </p:sp>
    </p:spTree>
    <p:extLst>
      <p:ext uri="{BB962C8B-B14F-4D97-AF65-F5344CB8AC3E}">
        <p14:creationId xmlns:p14="http://schemas.microsoft.com/office/powerpoint/2010/main" val="3594702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Active State Employee Proposal</a:t>
            </a:r>
          </a:p>
        </p:txBody>
      </p:sp>
      <p:sp>
        <p:nvSpPr>
          <p:cNvPr id="3" name="Content Placeholder 2"/>
          <p:cNvSpPr>
            <a:spLocks noGrp="1"/>
          </p:cNvSpPr>
          <p:nvPr>
            <p:ph idx="1"/>
          </p:nvPr>
        </p:nvSpPr>
        <p:spPr/>
        <p:txBody>
          <a:bodyPr>
            <a:normAutofit/>
          </a:bodyPr>
          <a:lstStyle/>
          <a:p>
            <a:r>
              <a:rPr lang="en-US" dirty="0"/>
              <a:t>.5% Rate Increase</a:t>
            </a:r>
          </a:p>
          <a:p>
            <a:r>
              <a:rPr lang="en-US" dirty="0"/>
              <a:t>Remove pharmacy deductible (plan A, B , D)</a:t>
            </a:r>
          </a:p>
          <a:p>
            <a:r>
              <a:rPr lang="en-US" dirty="0"/>
              <a:t>Change pharmacy 2nd tier, Preferred Brand, from $25/$30 to 30% coinsurance  ($25 minimum, $100 maximum per 30-day script)</a:t>
            </a:r>
          </a:p>
          <a:p>
            <a:pPr lvl="1"/>
            <a:r>
              <a:rPr lang="en-US" dirty="0"/>
              <a:t>90-day supply of Preferred Brand would be 30% coinsurance ($50 minimum and $200 maximum</a:t>
            </a:r>
          </a:p>
          <a:p>
            <a:r>
              <a:rPr lang="en-US" dirty="0"/>
              <a:t>Move from 10 to 3 salary tiers, deductibles, and out-of-pockets</a:t>
            </a:r>
          </a:p>
          <a:p>
            <a:r>
              <a:rPr lang="en-US" dirty="0"/>
              <a:t>Use total family income if spouses are covered</a:t>
            </a:r>
          </a:p>
          <a:p>
            <a:r>
              <a:rPr lang="en-US" dirty="0"/>
              <a:t>Pay by Person</a:t>
            </a:r>
          </a:p>
        </p:txBody>
      </p:sp>
    </p:spTree>
    <p:extLst>
      <p:ext uri="{BB962C8B-B14F-4D97-AF65-F5344CB8AC3E}">
        <p14:creationId xmlns:p14="http://schemas.microsoft.com/office/powerpoint/2010/main" val="2875183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17CDEE9-AA1D-4420-9560-AF327301B467}"/>
              </a:ext>
            </a:extLst>
          </p:cNvPr>
          <p:cNvGraphicFramePr>
            <a:graphicFrameLocks noGrp="1"/>
          </p:cNvGraphicFramePr>
          <p:nvPr>
            <p:extLst>
              <p:ext uri="{D42A27DB-BD31-4B8C-83A1-F6EECF244321}">
                <p14:modId xmlns:p14="http://schemas.microsoft.com/office/powerpoint/2010/main" val="865143198"/>
              </p:ext>
            </p:extLst>
          </p:nvPr>
        </p:nvGraphicFramePr>
        <p:xfrm>
          <a:off x="1815483" y="595626"/>
          <a:ext cx="8800123" cy="5923831"/>
        </p:xfrm>
        <a:graphic>
          <a:graphicData uri="http://schemas.openxmlformats.org/drawingml/2006/table">
            <a:tbl>
              <a:tblPr/>
              <a:tblGrid>
                <a:gridCol w="1591918">
                  <a:extLst>
                    <a:ext uri="{9D8B030D-6E8A-4147-A177-3AD203B41FA5}">
                      <a16:colId xmlns:a16="http://schemas.microsoft.com/office/drawing/2014/main" val="1708774209"/>
                    </a:ext>
                  </a:extLst>
                </a:gridCol>
                <a:gridCol w="840533">
                  <a:extLst>
                    <a:ext uri="{9D8B030D-6E8A-4147-A177-3AD203B41FA5}">
                      <a16:colId xmlns:a16="http://schemas.microsoft.com/office/drawing/2014/main" val="596779217"/>
                    </a:ext>
                  </a:extLst>
                </a:gridCol>
                <a:gridCol w="1591918">
                  <a:extLst>
                    <a:ext uri="{9D8B030D-6E8A-4147-A177-3AD203B41FA5}">
                      <a16:colId xmlns:a16="http://schemas.microsoft.com/office/drawing/2014/main" val="1772353256"/>
                    </a:ext>
                  </a:extLst>
                </a:gridCol>
                <a:gridCol w="1591918">
                  <a:extLst>
                    <a:ext uri="{9D8B030D-6E8A-4147-A177-3AD203B41FA5}">
                      <a16:colId xmlns:a16="http://schemas.microsoft.com/office/drawing/2014/main" val="2102014261"/>
                    </a:ext>
                  </a:extLst>
                </a:gridCol>
                <a:gridCol w="1591918">
                  <a:extLst>
                    <a:ext uri="{9D8B030D-6E8A-4147-A177-3AD203B41FA5}">
                      <a16:colId xmlns:a16="http://schemas.microsoft.com/office/drawing/2014/main" val="1717492726"/>
                    </a:ext>
                  </a:extLst>
                </a:gridCol>
                <a:gridCol w="1591918">
                  <a:extLst>
                    <a:ext uri="{9D8B030D-6E8A-4147-A177-3AD203B41FA5}">
                      <a16:colId xmlns:a16="http://schemas.microsoft.com/office/drawing/2014/main" val="1154142262"/>
                    </a:ext>
                  </a:extLst>
                </a:gridCol>
              </a:tblGrid>
              <a:tr h="106443">
                <a:tc>
                  <a:txBody>
                    <a:bodyPr/>
                    <a:lstStyle/>
                    <a:p>
                      <a:pPr algn="r" fontAlgn="b"/>
                      <a:r>
                        <a:rPr lang="en-US" sz="700" b="0" i="0" u="none" strike="noStrike" baseline="0" dirty="0">
                          <a:solidFill>
                            <a:srgbClr val="000000"/>
                          </a:solidFill>
                          <a:effectLst/>
                          <a:latin typeface="Arial Black" panose="020B0A04020102020204" pitchFamily="34" charset="0"/>
                        </a:rPr>
                        <a:t>2018</a:t>
                      </a:r>
                    </a:p>
                  </a:txBody>
                  <a:tcPr marL="3467" marR="3467" marT="346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700" b="1" i="0" u="none" strike="noStrike" baseline="0">
                          <a:solidFill>
                            <a:srgbClr val="000000"/>
                          </a:solidFill>
                          <a:effectLst/>
                          <a:latin typeface="Arial Black" panose="020B0A04020102020204" pitchFamily="34" charset="0"/>
                        </a:rPr>
                        <a:t> </a:t>
                      </a:r>
                    </a:p>
                  </a:txBody>
                  <a:tcPr marL="3467" marR="3467" marT="346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700" b="1" i="0" u="none" strike="noStrike" baseline="0">
                          <a:solidFill>
                            <a:srgbClr val="000000"/>
                          </a:solidFill>
                          <a:effectLst/>
                          <a:latin typeface="Arial Black" panose="020B0A04020102020204" pitchFamily="34" charset="0"/>
                        </a:rPr>
                        <a:t>Plan A</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497B0"/>
                    </a:solidFill>
                  </a:tcPr>
                </a:tc>
                <a:tc>
                  <a:txBody>
                    <a:bodyPr/>
                    <a:lstStyle/>
                    <a:p>
                      <a:pPr algn="ctr" fontAlgn="b"/>
                      <a:r>
                        <a:rPr lang="en-US" sz="700" b="1" i="0" u="none" strike="noStrike" baseline="0">
                          <a:solidFill>
                            <a:srgbClr val="000000"/>
                          </a:solidFill>
                          <a:effectLst/>
                          <a:latin typeface="Arial Black" panose="020B0A04020102020204" pitchFamily="34" charset="0"/>
                        </a:rPr>
                        <a:t>Plan B</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700" b="1" i="0" u="none" strike="noStrike" baseline="0">
                          <a:solidFill>
                            <a:srgbClr val="000000"/>
                          </a:solidFill>
                          <a:effectLst/>
                          <a:latin typeface="Arial Black" panose="020B0A04020102020204" pitchFamily="34" charset="0"/>
                        </a:rPr>
                        <a:t>Plan C</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497B0"/>
                    </a:solidFill>
                  </a:tcPr>
                </a:tc>
                <a:tc>
                  <a:txBody>
                    <a:bodyPr/>
                    <a:lstStyle/>
                    <a:p>
                      <a:pPr algn="ctr" fontAlgn="b"/>
                      <a:r>
                        <a:rPr lang="en-US" sz="700" b="1" i="0" u="none" strike="noStrike" baseline="0">
                          <a:solidFill>
                            <a:srgbClr val="000000"/>
                          </a:solidFill>
                          <a:effectLst/>
                          <a:latin typeface="Arial Black" panose="020B0A04020102020204" pitchFamily="34" charset="0"/>
                        </a:rPr>
                        <a:t>Plan D</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536685342"/>
                  </a:ext>
                </a:extLst>
              </a:tr>
              <a:tr h="106443">
                <a:tc>
                  <a:txBody>
                    <a:bodyPr/>
                    <a:lstStyle/>
                    <a:p>
                      <a:pPr algn="l" fontAlgn="b"/>
                      <a:r>
                        <a:rPr lang="en-US" sz="700" b="0" i="0" u="none" strike="noStrike" baseline="0">
                          <a:solidFill>
                            <a:srgbClr val="000000"/>
                          </a:solidFill>
                          <a:effectLst/>
                          <a:latin typeface="Arial Black" panose="020B0A04020102020204" pitchFamily="34" charset="0"/>
                        </a:rPr>
                        <a:t> </a:t>
                      </a:r>
                    </a:p>
                  </a:txBody>
                  <a:tcPr marL="3467" marR="3467" marT="346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1" i="0" u="none" strike="noStrike" baseline="0" dirty="0">
                          <a:solidFill>
                            <a:srgbClr val="000000"/>
                          </a:solidFill>
                          <a:effectLst/>
                          <a:latin typeface="Arial Black" panose="020B0A04020102020204" pitchFamily="34" charset="0"/>
                        </a:rPr>
                        <a:t> </a:t>
                      </a:r>
                    </a:p>
                  </a:txBody>
                  <a:tcPr marL="3467" marR="3467" marT="346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700" b="1" i="0" u="none" strike="noStrike" baseline="0" dirty="0">
                          <a:solidFill>
                            <a:srgbClr val="000000"/>
                          </a:solidFill>
                          <a:effectLst/>
                          <a:latin typeface="Arial Black" panose="020B0A04020102020204" pitchFamily="34" charset="0"/>
                        </a:rPr>
                        <a:t>FY 2018</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8497B0"/>
                    </a:solidFill>
                  </a:tcPr>
                </a:tc>
                <a:tc>
                  <a:txBody>
                    <a:bodyPr/>
                    <a:lstStyle/>
                    <a:p>
                      <a:pPr algn="ctr" fontAlgn="b"/>
                      <a:r>
                        <a:rPr lang="en-US" sz="700" b="1" i="0" u="none" strike="noStrike" baseline="0" dirty="0">
                          <a:solidFill>
                            <a:srgbClr val="000000"/>
                          </a:solidFill>
                          <a:effectLst/>
                          <a:latin typeface="Arial Black" panose="020B0A04020102020204" pitchFamily="34" charset="0"/>
                        </a:rPr>
                        <a:t>FY 2018</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700" b="1" i="0" u="none" strike="noStrike" baseline="0">
                          <a:solidFill>
                            <a:srgbClr val="000000"/>
                          </a:solidFill>
                          <a:effectLst/>
                          <a:latin typeface="Arial Black" panose="020B0A04020102020204" pitchFamily="34" charset="0"/>
                        </a:rPr>
                        <a:t>FY 2018</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8497B0"/>
                    </a:solidFill>
                  </a:tcPr>
                </a:tc>
                <a:tc>
                  <a:txBody>
                    <a:bodyPr/>
                    <a:lstStyle/>
                    <a:p>
                      <a:pPr algn="ctr" fontAlgn="b"/>
                      <a:r>
                        <a:rPr lang="en-US" sz="700" b="1" i="0" u="none" strike="noStrike" baseline="0">
                          <a:solidFill>
                            <a:srgbClr val="000000"/>
                          </a:solidFill>
                          <a:effectLst/>
                          <a:latin typeface="Arial Black" panose="020B0A04020102020204" pitchFamily="34" charset="0"/>
                        </a:rPr>
                        <a:t>FY 2018</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3028056"/>
                  </a:ext>
                </a:extLst>
              </a:tr>
              <a:tr h="106443">
                <a:tc>
                  <a:txBody>
                    <a:bodyPr/>
                    <a:lstStyle/>
                    <a:p>
                      <a:pPr algn="l" fontAlgn="b"/>
                      <a:r>
                        <a:rPr lang="en-US" sz="700" b="0" i="0" u="none" strike="noStrike" baseline="0">
                          <a:solidFill>
                            <a:srgbClr val="000000"/>
                          </a:solidFill>
                          <a:effectLst/>
                          <a:latin typeface="Arial Black" panose="020B0A04020102020204" pitchFamily="34" charset="0"/>
                        </a:rPr>
                        <a:t> </a:t>
                      </a:r>
                    </a:p>
                  </a:txBody>
                  <a:tcPr marL="3467" marR="3467" marT="346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baseline="0">
                          <a:solidFill>
                            <a:srgbClr val="000000"/>
                          </a:solidFill>
                          <a:effectLst/>
                          <a:latin typeface="Arial Black" panose="020B0A04020102020204" pitchFamily="34" charset="0"/>
                        </a:rPr>
                        <a:t> </a:t>
                      </a:r>
                    </a:p>
                  </a:txBody>
                  <a:tcPr marL="3467" marR="3467" marT="346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700" b="1" i="0" u="none" strike="noStrike" baseline="0">
                          <a:solidFill>
                            <a:srgbClr val="000000"/>
                          </a:solidFill>
                          <a:effectLst/>
                          <a:latin typeface="Arial Black" panose="020B0A04020102020204" pitchFamily="34" charset="0"/>
                        </a:rPr>
                        <a:t>Single Coverage</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97B0"/>
                    </a:solidFill>
                  </a:tcPr>
                </a:tc>
                <a:tc>
                  <a:txBody>
                    <a:bodyPr/>
                    <a:lstStyle/>
                    <a:p>
                      <a:pPr algn="ctr" fontAlgn="b"/>
                      <a:r>
                        <a:rPr lang="en-US" sz="700" b="1" i="0" u="none" strike="noStrike" baseline="0">
                          <a:solidFill>
                            <a:srgbClr val="000000"/>
                          </a:solidFill>
                          <a:effectLst/>
                          <a:latin typeface="Arial Black" panose="020B0A04020102020204" pitchFamily="34" charset="0"/>
                        </a:rPr>
                        <a:t>Single Coverage</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700" b="1" i="0" u="none" strike="noStrike" baseline="0">
                          <a:solidFill>
                            <a:srgbClr val="000000"/>
                          </a:solidFill>
                          <a:effectLst/>
                          <a:latin typeface="Arial Black" panose="020B0A04020102020204" pitchFamily="34" charset="0"/>
                        </a:rPr>
                        <a:t>Single Coverage</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97B0"/>
                    </a:solidFill>
                  </a:tcPr>
                </a:tc>
                <a:tc>
                  <a:txBody>
                    <a:bodyPr/>
                    <a:lstStyle/>
                    <a:p>
                      <a:pPr algn="ctr" fontAlgn="b"/>
                      <a:r>
                        <a:rPr lang="en-US" sz="700" b="1" i="0" u="none" strike="noStrike" baseline="0">
                          <a:solidFill>
                            <a:srgbClr val="000000"/>
                          </a:solidFill>
                          <a:effectLst/>
                          <a:latin typeface="Arial Black" panose="020B0A04020102020204" pitchFamily="34" charset="0"/>
                        </a:rPr>
                        <a:t>Single Coverage</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3967213"/>
                  </a:ext>
                </a:extLst>
              </a:tr>
              <a:tr h="106443">
                <a:tc gridSpan="2">
                  <a:txBody>
                    <a:bodyPr/>
                    <a:lstStyle/>
                    <a:p>
                      <a:pPr algn="ctr" fontAlgn="b"/>
                      <a:r>
                        <a:rPr lang="en-US" sz="700" b="1" i="0" u="none" strike="noStrike" baseline="0" dirty="0">
                          <a:solidFill>
                            <a:srgbClr val="000000"/>
                          </a:solidFill>
                          <a:effectLst/>
                          <a:latin typeface="Arial Black" panose="020B0A04020102020204" pitchFamily="34" charset="0"/>
                        </a:rPr>
                        <a:t>Salary Range</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ctr" fontAlgn="b"/>
                      <a:r>
                        <a:rPr lang="en-US" sz="700" b="1" i="0" u="none" strike="noStrike" baseline="0">
                          <a:solidFill>
                            <a:srgbClr val="000000"/>
                          </a:solidFill>
                          <a:effectLst/>
                          <a:latin typeface="Arial Black" panose="020B0A04020102020204" pitchFamily="34" charset="0"/>
                        </a:rPr>
                        <a:t> Monthly Premium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97B0"/>
                    </a:solidFill>
                  </a:tcPr>
                </a:tc>
                <a:tc>
                  <a:txBody>
                    <a:bodyPr/>
                    <a:lstStyle/>
                    <a:p>
                      <a:pPr algn="ctr" fontAlgn="b"/>
                      <a:r>
                        <a:rPr lang="en-US" sz="700" b="1" i="0" u="none" strike="noStrike" baseline="0">
                          <a:solidFill>
                            <a:srgbClr val="000000"/>
                          </a:solidFill>
                          <a:effectLst/>
                          <a:latin typeface="Arial Black" panose="020B0A04020102020204" pitchFamily="34" charset="0"/>
                        </a:rPr>
                        <a:t> Monthly Premium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700" b="1" i="0" u="none" strike="noStrike" baseline="0">
                          <a:solidFill>
                            <a:srgbClr val="000000"/>
                          </a:solidFill>
                          <a:effectLst/>
                          <a:latin typeface="Arial Black" panose="020B0A04020102020204" pitchFamily="34" charset="0"/>
                        </a:rPr>
                        <a:t> Monthly Premium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97B0"/>
                    </a:solidFill>
                  </a:tcPr>
                </a:tc>
                <a:tc>
                  <a:txBody>
                    <a:bodyPr/>
                    <a:lstStyle/>
                    <a:p>
                      <a:pPr algn="ctr" fontAlgn="b"/>
                      <a:r>
                        <a:rPr lang="en-US" sz="700" b="1" i="0" u="none" strike="noStrike" baseline="0">
                          <a:solidFill>
                            <a:srgbClr val="000000"/>
                          </a:solidFill>
                          <a:effectLst/>
                          <a:latin typeface="Arial Black" panose="020B0A04020102020204" pitchFamily="34" charset="0"/>
                        </a:rPr>
                        <a:t> Monthly Premium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6923333"/>
                  </a:ext>
                </a:extLst>
              </a:tr>
              <a:tr h="106443">
                <a:tc gridSpan="2">
                  <a:txBody>
                    <a:bodyPr/>
                    <a:lstStyle/>
                    <a:p>
                      <a:pPr algn="ctr" fontAlgn="b"/>
                      <a:r>
                        <a:rPr lang="en-US" sz="700" b="1" i="0" u="none" strike="noStrike" baseline="0">
                          <a:solidFill>
                            <a:srgbClr val="000000"/>
                          </a:solidFill>
                          <a:effectLst/>
                          <a:latin typeface="Arial Black" panose="020B0A04020102020204" pitchFamily="34" charset="0"/>
                        </a:rPr>
                        <a:t>Single Coverage</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r>
                        <a:rPr lang="en-US" sz="700" b="1" i="0" u="none" strike="noStrike" baseline="0">
                          <a:solidFill>
                            <a:srgbClr val="000000"/>
                          </a:solidFill>
                          <a:effectLst/>
                          <a:latin typeface="Arial Black" panose="020B0A04020102020204" pitchFamily="34" charset="0"/>
                        </a:rPr>
                        <a:t> Standard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97B0"/>
                    </a:solidFill>
                  </a:tcPr>
                </a:tc>
                <a:tc>
                  <a:txBody>
                    <a:bodyPr/>
                    <a:lstStyle/>
                    <a:p>
                      <a:pPr algn="ctr" fontAlgn="b"/>
                      <a:r>
                        <a:rPr lang="en-US" sz="700" b="1" i="0" u="none" strike="noStrike" baseline="0" dirty="0">
                          <a:solidFill>
                            <a:srgbClr val="000000"/>
                          </a:solidFill>
                          <a:effectLst/>
                          <a:latin typeface="Arial Black" panose="020B0A04020102020204" pitchFamily="34" charset="0"/>
                        </a:rPr>
                        <a:t> Standard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700" b="1" i="0" u="none" strike="noStrike" baseline="0">
                          <a:solidFill>
                            <a:srgbClr val="000000"/>
                          </a:solidFill>
                          <a:effectLst/>
                          <a:latin typeface="Arial Black" panose="020B0A04020102020204" pitchFamily="34" charset="0"/>
                        </a:rPr>
                        <a:t> Standard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97B0"/>
                    </a:solidFill>
                  </a:tcPr>
                </a:tc>
                <a:tc>
                  <a:txBody>
                    <a:bodyPr/>
                    <a:lstStyle/>
                    <a:p>
                      <a:pPr algn="ctr" fontAlgn="b"/>
                      <a:r>
                        <a:rPr lang="en-US" sz="700" b="1" i="0" u="none" strike="noStrike" baseline="0">
                          <a:solidFill>
                            <a:srgbClr val="000000"/>
                          </a:solidFill>
                          <a:effectLst/>
                          <a:latin typeface="Arial Black" panose="020B0A04020102020204" pitchFamily="34" charset="0"/>
                        </a:rPr>
                        <a:t> Standard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954437"/>
                  </a:ext>
                </a:extLst>
              </a:tr>
              <a:tr h="106443">
                <a:tc>
                  <a:txBody>
                    <a:bodyPr/>
                    <a:lstStyle/>
                    <a:p>
                      <a:pPr algn="l" fontAlgn="b"/>
                      <a:r>
                        <a:rPr lang="en-US" sz="700" b="0" i="0" u="none" strike="noStrike" baseline="0">
                          <a:solidFill>
                            <a:srgbClr val="000000"/>
                          </a:solidFill>
                          <a:effectLst/>
                          <a:latin typeface="Arial Black" panose="020B0A04020102020204" pitchFamily="34" charset="0"/>
                        </a:rPr>
                        <a:t> $                                -   </a:t>
                      </a:r>
                    </a:p>
                  </a:txBody>
                  <a:tcPr marL="3467" marR="3467" marT="346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US" sz="700" b="0" i="0" u="none" strike="noStrike" baseline="0">
                          <a:solidFill>
                            <a:srgbClr val="000000"/>
                          </a:solidFill>
                          <a:effectLst/>
                          <a:latin typeface="Arial Black" panose="020B0A04020102020204" pitchFamily="34" charset="0"/>
                        </a:rPr>
                        <a:t> $   20,000 </a:t>
                      </a:r>
                    </a:p>
                  </a:txBody>
                  <a:tcPr marL="3467" marR="3467" marT="346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b"/>
                      <a:r>
                        <a:rPr lang="en-US" sz="700" b="0" i="0" u="none" strike="noStrike" baseline="0">
                          <a:solidFill>
                            <a:srgbClr val="000000"/>
                          </a:solidFill>
                          <a:effectLst/>
                          <a:latin typeface="Arial Black" panose="020B0A04020102020204" pitchFamily="34" charset="0"/>
                        </a:rPr>
                        <a:t>$64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497B0"/>
                    </a:solidFill>
                  </a:tcPr>
                </a:tc>
                <a:tc>
                  <a:txBody>
                    <a:bodyPr/>
                    <a:lstStyle/>
                    <a:p>
                      <a:pPr algn="r" fontAlgn="b"/>
                      <a:r>
                        <a:rPr lang="en-US" sz="700" b="0" i="0" u="none" strike="noStrike" baseline="0" dirty="0">
                          <a:solidFill>
                            <a:srgbClr val="000000"/>
                          </a:solidFill>
                          <a:effectLst/>
                          <a:latin typeface="Arial Black" panose="020B0A04020102020204" pitchFamily="34" charset="0"/>
                        </a:rPr>
                        <a:t>44</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b"/>
                      <a:r>
                        <a:rPr lang="en-US" sz="700" b="0" i="0" u="none" strike="noStrike" baseline="0">
                          <a:solidFill>
                            <a:srgbClr val="000000"/>
                          </a:solidFill>
                          <a:effectLst/>
                          <a:latin typeface="Arial Black" panose="020B0A04020102020204" pitchFamily="34" charset="0"/>
                        </a:rPr>
                        <a:t>85</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497B0"/>
                    </a:solidFill>
                  </a:tcPr>
                </a:tc>
                <a:tc>
                  <a:txBody>
                    <a:bodyPr/>
                    <a:lstStyle/>
                    <a:p>
                      <a:pPr algn="r" fontAlgn="b"/>
                      <a:r>
                        <a:rPr lang="en-US" sz="700" b="0" i="0" u="none" strike="noStrike" baseline="0">
                          <a:solidFill>
                            <a:srgbClr val="000000"/>
                          </a:solidFill>
                          <a:effectLst/>
                          <a:latin typeface="Arial Black" panose="020B0A04020102020204" pitchFamily="34" charset="0"/>
                        </a:rPr>
                        <a:t>$53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401588131"/>
                  </a:ext>
                </a:extLst>
              </a:tr>
              <a:tr h="106443">
                <a:tc>
                  <a:txBody>
                    <a:bodyPr/>
                    <a:lstStyle/>
                    <a:p>
                      <a:pPr algn="r" fontAlgn="b"/>
                      <a:r>
                        <a:rPr lang="en-US" sz="700" b="0" i="0" u="none" strike="noStrike" baseline="0" dirty="0">
                          <a:solidFill>
                            <a:srgbClr val="000000"/>
                          </a:solidFill>
                          <a:effectLst/>
                          <a:latin typeface="Arial Black" panose="020B0A04020102020204" pitchFamily="34" charset="0"/>
                        </a:rPr>
                        <a:t>20,001</a:t>
                      </a:r>
                    </a:p>
                  </a:txBody>
                  <a:tcPr marL="3467" marR="3467" marT="34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0" i="0" u="none" strike="noStrike" baseline="0">
                          <a:solidFill>
                            <a:srgbClr val="000000"/>
                          </a:solidFill>
                          <a:effectLst/>
                          <a:latin typeface="Arial Black" panose="020B0A04020102020204" pitchFamily="34" charset="0"/>
                        </a:rPr>
                        <a:t>       30,000 </a:t>
                      </a:r>
                    </a:p>
                  </a:txBody>
                  <a:tcPr marL="3467" marR="3467" marT="346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baseline="0" dirty="0">
                          <a:solidFill>
                            <a:srgbClr val="000000"/>
                          </a:solidFill>
                          <a:effectLst/>
                          <a:latin typeface="Arial Black" panose="020B0A04020102020204" pitchFamily="34" charset="0"/>
                        </a:rPr>
                        <a:t>$81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497B0"/>
                    </a:solidFill>
                  </a:tcPr>
                </a:tc>
                <a:tc>
                  <a:txBody>
                    <a:bodyPr/>
                    <a:lstStyle/>
                    <a:p>
                      <a:pPr algn="r" fontAlgn="b"/>
                      <a:r>
                        <a:rPr lang="en-US" sz="700" b="0" i="0" u="none" strike="noStrike" baseline="0" dirty="0">
                          <a:solidFill>
                            <a:srgbClr val="000000"/>
                          </a:solidFill>
                          <a:effectLst/>
                          <a:latin typeface="Arial Black" panose="020B0A04020102020204" pitchFamily="34" charset="0"/>
                        </a:rPr>
                        <a:t>50</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baseline="0">
                          <a:solidFill>
                            <a:srgbClr val="000000"/>
                          </a:solidFill>
                          <a:effectLst/>
                          <a:latin typeface="Arial Black" panose="020B0A04020102020204" pitchFamily="34" charset="0"/>
                        </a:rPr>
                        <a:t>85</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497B0"/>
                    </a:solidFill>
                  </a:tcPr>
                </a:tc>
                <a:tc>
                  <a:txBody>
                    <a:bodyPr/>
                    <a:lstStyle/>
                    <a:p>
                      <a:pPr algn="r" fontAlgn="b"/>
                      <a:r>
                        <a:rPr lang="en-US" sz="700" b="0" i="0" u="none" strike="noStrike" baseline="0">
                          <a:solidFill>
                            <a:srgbClr val="000000"/>
                          </a:solidFill>
                          <a:effectLst/>
                          <a:latin typeface="Arial Black" panose="020B0A04020102020204" pitchFamily="34" charset="0"/>
                        </a:rPr>
                        <a:t>$68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197382189"/>
                  </a:ext>
                </a:extLst>
              </a:tr>
              <a:tr h="106443">
                <a:tc>
                  <a:txBody>
                    <a:bodyPr/>
                    <a:lstStyle/>
                    <a:p>
                      <a:pPr algn="r" fontAlgn="b"/>
                      <a:r>
                        <a:rPr lang="en-US" sz="700" b="0" i="0" u="none" strike="noStrike" baseline="0">
                          <a:solidFill>
                            <a:srgbClr val="000000"/>
                          </a:solidFill>
                          <a:effectLst/>
                          <a:latin typeface="Arial Black" panose="020B0A04020102020204" pitchFamily="34" charset="0"/>
                        </a:rPr>
                        <a:t>30,001</a:t>
                      </a:r>
                    </a:p>
                  </a:txBody>
                  <a:tcPr marL="3467" marR="3467" marT="34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0" i="0" u="none" strike="noStrike" baseline="0">
                          <a:solidFill>
                            <a:srgbClr val="000000"/>
                          </a:solidFill>
                          <a:effectLst/>
                          <a:latin typeface="Arial Black" panose="020B0A04020102020204" pitchFamily="34" charset="0"/>
                        </a:rPr>
                        <a:t>       36,000 </a:t>
                      </a:r>
                    </a:p>
                  </a:txBody>
                  <a:tcPr marL="3467" marR="3467" marT="346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baseline="0" dirty="0">
                          <a:solidFill>
                            <a:srgbClr val="000000"/>
                          </a:solidFill>
                          <a:effectLst/>
                          <a:latin typeface="Arial Black" panose="020B0A04020102020204" pitchFamily="34" charset="0"/>
                        </a:rPr>
                        <a:t>$88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497B0"/>
                    </a:solidFill>
                  </a:tcPr>
                </a:tc>
                <a:tc>
                  <a:txBody>
                    <a:bodyPr/>
                    <a:lstStyle/>
                    <a:p>
                      <a:pPr algn="r" fontAlgn="b"/>
                      <a:r>
                        <a:rPr lang="en-US" sz="700" b="0" i="0" u="none" strike="noStrike" baseline="0" dirty="0">
                          <a:solidFill>
                            <a:srgbClr val="000000"/>
                          </a:solidFill>
                          <a:effectLst/>
                          <a:latin typeface="Arial Black" panose="020B0A04020102020204" pitchFamily="34" charset="0"/>
                        </a:rPr>
                        <a:t>53</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baseline="0">
                          <a:solidFill>
                            <a:srgbClr val="000000"/>
                          </a:solidFill>
                          <a:effectLst/>
                          <a:latin typeface="Arial Black" panose="020B0A04020102020204" pitchFamily="34" charset="0"/>
                        </a:rPr>
                        <a:t>85</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497B0"/>
                    </a:solidFill>
                  </a:tcPr>
                </a:tc>
                <a:tc>
                  <a:txBody>
                    <a:bodyPr/>
                    <a:lstStyle/>
                    <a:p>
                      <a:pPr algn="r" fontAlgn="b"/>
                      <a:r>
                        <a:rPr lang="en-US" sz="700" b="0" i="0" u="none" strike="noStrike" baseline="0">
                          <a:solidFill>
                            <a:srgbClr val="000000"/>
                          </a:solidFill>
                          <a:effectLst/>
                          <a:latin typeface="Arial Black" panose="020B0A04020102020204" pitchFamily="34" charset="0"/>
                        </a:rPr>
                        <a:t>$75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964044663"/>
                  </a:ext>
                </a:extLst>
              </a:tr>
              <a:tr h="106443">
                <a:tc>
                  <a:txBody>
                    <a:bodyPr/>
                    <a:lstStyle/>
                    <a:p>
                      <a:pPr algn="r" fontAlgn="b"/>
                      <a:r>
                        <a:rPr lang="en-US" sz="700" b="0" i="0" u="none" strike="noStrike" baseline="0">
                          <a:solidFill>
                            <a:srgbClr val="000000"/>
                          </a:solidFill>
                          <a:effectLst/>
                          <a:latin typeface="Arial Black" panose="020B0A04020102020204" pitchFamily="34" charset="0"/>
                        </a:rPr>
                        <a:t>36,001</a:t>
                      </a:r>
                    </a:p>
                  </a:txBody>
                  <a:tcPr marL="3467" marR="3467" marT="34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0" i="0" u="none" strike="noStrike" baseline="0">
                          <a:solidFill>
                            <a:srgbClr val="000000"/>
                          </a:solidFill>
                          <a:effectLst/>
                          <a:latin typeface="Arial Black" panose="020B0A04020102020204" pitchFamily="34" charset="0"/>
                        </a:rPr>
                        <a:t>       42,000 </a:t>
                      </a:r>
                    </a:p>
                  </a:txBody>
                  <a:tcPr marL="3467" marR="3467" marT="346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baseline="0">
                          <a:solidFill>
                            <a:srgbClr val="000000"/>
                          </a:solidFill>
                          <a:effectLst/>
                          <a:latin typeface="Arial Black" panose="020B0A04020102020204" pitchFamily="34" charset="0"/>
                        </a:rPr>
                        <a:t>$94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497B0"/>
                    </a:solidFill>
                  </a:tcPr>
                </a:tc>
                <a:tc>
                  <a:txBody>
                    <a:bodyPr/>
                    <a:lstStyle/>
                    <a:p>
                      <a:pPr algn="r" fontAlgn="b"/>
                      <a:r>
                        <a:rPr lang="en-US" sz="700" b="0" i="0" u="none" strike="noStrike" baseline="0" dirty="0">
                          <a:solidFill>
                            <a:srgbClr val="000000"/>
                          </a:solidFill>
                          <a:effectLst/>
                          <a:latin typeface="Arial Black" panose="020B0A04020102020204" pitchFamily="34" charset="0"/>
                        </a:rPr>
                        <a:t>55</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baseline="0" dirty="0">
                          <a:solidFill>
                            <a:srgbClr val="000000"/>
                          </a:solidFill>
                          <a:effectLst/>
                          <a:latin typeface="Arial Black" panose="020B0A04020102020204" pitchFamily="34" charset="0"/>
                        </a:rPr>
                        <a:t>85</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497B0"/>
                    </a:solidFill>
                  </a:tcPr>
                </a:tc>
                <a:tc>
                  <a:txBody>
                    <a:bodyPr/>
                    <a:lstStyle/>
                    <a:p>
                      <a:pPr algn="r" fontAlgn="b"/>
                      <a:r>
                        <a:rPr lang="en-US" sz="700" b="0" i="0" u="none" strike="noStrike" baseline="0">
                          <a:solidFill>
                            <a:srgbClr val="000000"/>
                          </a:solidFill>
                          <a:effectLst/>
                          <a:latin typeface="Arial Black" panose="020B0A04020102020204" pitchFamily="34" charset="0"/>
                        </a:rPr>
                        <a:t>$79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415551916"/>
                  </a:ext>
                </a:extLst>
              </a:tr>
              <a:tr h="106443">
                <a:tc>
                  <a:txBody>
                    <a:bodyPr/>
                    <a:lstStyle/>
                    <a:p>
                      <a:pPr algn="r" fontAlgn="b"/>
                      <a:r>
                        <a:rPr lang="en-US" sz="700" b="0" i="0" u="none" strike="noStrike" baseline="0" dirty="0">
                          <a:solidFill>
                            <a:srgbClr val="000000"/>
                          </a:solidFill>
                          <a:effectLst/>
                          <a:latin typeface="Arial Black" panose="020B0A04020102020204" pitchFamily="34" charset="0"/>
                        </a:rPr>
                        <a:t>42,001</a:t>
                      </a:r>
                    </a:p>
                  </a:txBody>
                  <a:tcPr marL="3467" marR="3467" marT="34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0" i="0" u="none" strike="noStrike" baseline="0">
                          <a:solidFill>
                            <a:srgbClr val="000000"/>
                          </a:solidFill>
                          <a:effectLst/>
                          <a:latin typeface="Arial Black" panose="020B0A04020102020204" pitchFamily="34" charset="0"/>
                        </a:rPr>
                        <a:t>       50,000 </a:t>
                      </a:r>
                    </a:p>
                  </a:txBody>
                  <a:tcPr marL="3467" marR="3467" marT="346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baseline="0">
                          <a:solidFill>
                            <a:srgbClr val="000000"/>
                          </a:solidFill>
                          <a:effectLst/>
                          <a:latin typeface="Arial Black" panose="020B0A04020102020204" pitchFamily="34" charset="0"/>
                        </a:rPr>
                        <a:t>$109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497B0"/>
                    </a:solidFill>
                  </a:tcPr>
                </a:tc>
                <a:tc>
                  <a:txBody>
                    <a:bodyPr/>
                    <a:lstStyle/>
                    <a:p>
                      <a:pPr algn="r" fontAlgn="b"/>
                      <a:r>
                        <a:rPr lang="en-US" sz="700" b="0" i="0" u="none" strike="noStrike" baseline="0">
                          <a:solidFill>
                            <a:srgbClr val="000000"/>
                          </a:solidFill>
                          <a:effectLst/>
                          <a:latin typeface="Arial Black" panose="020B0A04020102020204" pitchFamily="34" charset="0"/>
                        </a:rPr>
                        <a:t>61</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baseline="0">
                          <a:solidFill>
                            <a:srgbClr val="000000"/>
                          </a:solidFill>
                          <a:effectLst/>
                          <a:latin typeface="Arial Black" panose="020B0A04020102020204" pitchFamily="34" charset="0"/>
                        </a:rPr>
                        <a:t>85</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497B0"/>
                    </a:solidFill>
                  </a:tcPr>
                </a:tc>
                <a:tc>
                  <a:txBody>
                    <a:bodyPr/>
                    <a:lstStyle/>
                    <a:p>
                      <a:pPr algn="r" fontAlgn="b"/>
                      <a:r>
                        <a:rPr lang="en-US" sz="700" b="0" i="0" u="none" strike="noStrike" baseline="0">
                          <a:solidFill>
                            <a:srgbClr val="000000"/>
                          </a:solidFill>
                          <a:effectLst/>
                          <a:latin typeface="Arial Black" panose="020B0A04020102020204" pitchFamily="34" charset="0"/>
                        </a:rPr>
                        <a:t>$93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99912849"/>
                  </a:ext>
                </a:extLst>
              </a:tr>
              <a:tr h="106443">
                <a:tc>
                  <a:txBody>
                    <a:bodyPr/>
                    <a:lstStyle/>
                    <a:p>
                      <a:pPr algn="r" fontAlgn="b"/>
                      <a:r>
                        <a:rPr lang="en-US" sz="700" b="0" i="0" u="none" strike="noStrike" baseline="0">
                          <a:solidFill>
                            <a:srgbClr val="000000"/>
                          </a:solidFill>
                          <a:effectLst/>
                          <a:latin typeface="Arial Black" panose="020B0A04020102020204" pitchFamily="34" charset="0"/>
                        </a:rPr>
                        <a:t>50,001</a:t>
                      </a:r>
                    </a:p>
                  </a:txBody>
                  <a:tcPr marL="3467" marR="3467" marT="34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0" i="0" u="none" strike="noStrike" baseline="0">
                          <a:solidFill>
                            <a:srgbClr val="000000"/>
                          </a:solidFill>
                          <a:effectLst/>
                          <a:latin typeface="Arial Black" panose="020B0A04020102020204" pitchFamily="34" charset="0"/>
                        </a:rPr>
                        <a:t>       62,500 </a:t>
                      </a:r>
                    </a:p>
                  </a:txBody>
                  <a:tcPr marL="3467" marR="3467" marT="346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baseline="0" dirty="0">
                          <a:solidFill>
                            <a:srgbClr val="000000"/>
                          </a:solidFill>
                          <a:effectLst/>
                          <a:latin typeface="Arial Black" panose="020B0A04020102020204" pitchFamily="34" charset="0"/>
                        </a:rPr>
                        <a:t>$132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497B0"/>
                    </a:solidFill>
                  </a:tcPr>
                </a:tc>
                <a:tc>
                  <a:txBody>
                    <a:bodyPr/>
                    <a:lstStyle/>
                    <a:p>
                      <a:pPr algn="r" fontAlgn="b"/>
                      <a:r>
                        <a:rPr lang="en-US" sz="700" b="0" i="0" u="none" strike="noStrike" baseline="0">
                          <a:solidFill>
                            <a:srgbClr val="000000"/>
                          </a:solidFill>
                          <a:effectLst/>
                          <a:latin typeface="Arial Black" panose="020B0A04020102020204" pitchFamily="34" charset="0"/>
                        </a:rPr>
                        <a:t>71</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baseline="0">
                          <a:solidFill>
                            <a:srgbClr val="000000"/>
                          </a:solidFill>
                          <a:effectLst/>
                          <a:latin typeface="Arial Black" panose="020B0A04020102020204" pitchFamily="34" charset="0"/>
                        </a:rPr>
                        <a:t>85</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497B0"/>
                    </a:solidFill>
                  </a:tcPr>
                </a:tc>
                <a:tc>
                  <a:txBody>
                    <a:bodyPr/>
                    <a:lstStyle/>
                    <a:p>
                      <a:pPr algn="r" fontAlgn="b"/>
                      <a:r>
                        <a:rPr lang="en-US" sz="700" b="0" i="0" u="none" strike="noStrike" baseline="0">
                          <a:solidFill>
                            <a:srgbClr val="000000"/>
                          </a:solidFill>
                          <a:effectLst/>
                          <a:latin typeface="Arial Black" panose="020B0A04020102020204" pitchFamily="34" charset="0"/>
                        </a:rPr>
                        <a:t>$112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24514465"/>
                  </a:ext>
                </a:extLst>
              </a:tr>
              <a:tr h="106443">
                <a:tc>
                  <a:txBody>
                    <a:bodyPr/>
                    <a:lstStyle/>
                    <a:p>
                      <a:pPr algn="r" fontAlgn="b"/>
                      <a:r>
                        <a:rPr lang="en-US" sz="700" b="0" i="0" u="none" strike="noStrike" baseline="0">
                          <a:solidFill>
                            <a:srgbClr val="000000"/>
                          </a:solidFill>
                          <a:effectLst/>
                          <a:latin typeface="Arial Black" panose="020B0A04020102020204" pitchFamily="34" charset="0"/>
                        </a:rPr>
                        <a:t>62,501</a:t>
                      </a:r>
                    </a:p>
                  </a:txBody>
                  <a:tcPr marL="3467" marR="3467" marT="34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0" i="0" u="none" strike="noStrike" baseline="0">
                          <a:solidFill>
                            <a:srgbClr val="000000"/>
                          </a:solidFill>
                          <a:effectLst/>
                          <a:latin typeface="Arial Black" panose="020B0A04020102020204" pitchFamily="34" charset="0"/>
                        </a:rPr>
                        <a:t>       75,000 </a:t>
                      </a:r>
                    </a:p>
                  </a:txBody>
                  <a:tcPr marL="3467" marR="3467" marT="346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baseline="0">
                          <a:solidFill>
                            <a:srgbClr val="000000"/>
                          </a:solidFill>
                          <a:effectLst/>
                          <a:latin typeface="Arial Black" panose="020B0A04020102020204" pitchFamily="34" charset="0"/>
                        </a:rPr>
                        <a:t>$146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497B0"/>
                    </a:solidFill>
                  </a:tcPr>
                </a:tc>
                <a:tc>
                  <a:txBody>
                    <a:bodyPr/>
                    <a:lstStyle/>
                    <a:p>
                      <a:pPr algn="r" fontAlgn="b"/>
                      <a:r>
                        <a:rPr lang="en-US" sz="700" b="0" i="0" u="none" strike="noStrike" baseline="0">
                          <a:solidFill>
                            <a:srgbClr val="000000"/>
                          </a:solidFill>
                          <a:effectLst/>
                          <a:latin typeface="Arial Black" panose="020B0A04020102020204" pitchFamily="34" charset="0"/>
                        </a:rPr>
                        <a:t>78</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baseline="0" dirty="0">
                          <a:solidFill>
                            <a:srgbClr val="000000"/>
                          </a:solidFill>
                          <a:effectLst/>
                          <a:latin typeface="Arial Black" panose="020B0A04020102020204" pitchFamily="34" charset="0"/>
                        </a:rPr>
                        <a:t>85</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497B0"/>
                    </a:solidFill>
                  </a:tcPr>
                </a:tc>
                <a:tc>
                  <a:txBody>
                    <a:bodyPr/>
                    <a:lstStyle/>
                    <a:p>
                      <a:pPr algn="r" fontAlgn="b"/>
                      <a:r>
                        <a:rPr lang="en-US" sz="700" b="0" i="0" u="none" strike="noStrike" baseline="0">
                          <a:solidFill>
                            <a:srgbClr val="000000"/>
                          </a:solidFill>
                          <a:effectLst/>
                          <a:latin typeface="Arial Black" panose="020B0A04020102020204" pitchFamily="34" charset="0"/>
                        </a:rPr>
                        <a:t>$124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76358607"/>
                  </a:ext>
                </a:extLst>
              </a:tr>
              <a:tr h="106443">
                <a:tc>
                  <a:txBody>
                    <a:bodyPr/>
                    <a:lstStyle/>
                    <a:p>
                      <a:pPr algn="r" fontAlgn="b"/>
                      <a:r>
                        <a:rPr lang="en-US" sz="700" b="0" i="0" u="none" strike="noStrike" baseline="0">
                          <a:solidFill>
                            <a:srgbClr val="000000"/>
                          </a:solidFill>
                          <a:effectLst/>
                          <a:latin typeface="Arial Black" panose="020B0A04020102020204" pitchFamily="34" charset="0"/>
                        </a:rPr>
                        <a:t>75,001</a:t>
                      </a:r>
                    </a:p>
                  </a:txBody>
                  <a:tcPr marL="3467" marR="3467" marT="34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700" b="0" i="0" u="none" strike="noStrike" baseline="0">
                          <a:solidFill>
                            <a:srgbClr val="000000"/>
                          </a:solidFill>
                          <a:effectLst/>
                          <a:latin typeface="Arial Black" panose="020B0A04020102020204" pitchFamily="34" charset="0"/>
                        </a:rPr>
                        <a:t>    100,000 </a:t>
                      </a:r>
                    </a:p>
                  </a:txBody>
                  <a:tcPr marL="3467" marR="3467" marT="346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baseline="0">
                          <a:solidFill>
                            <a:srgbClr val="000000"/>
                          </a:solidFill>
                          <a:effectLst/>
                          <a:latin typeface="Arial Black" panose="020B0A04020102020204" pitchFamily="34" charset="0"/>
                        </a:rPr>
                        <a:t>$176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497B0"/>
                    </a:solidFill>
                  </a:tcPr>
                </a:tc>
                <a:tc>
                  <a:txBody>
                    <a:bodyPr/>
                    <a:lstStyle/>
                    <a:p>
                      <a:pPr algn="r" fontAlgn="b"/>
                      <a:r>
                        <a:rPr lang="en-US" sz="700" b="0" i="0" u="none" strike="noStrike" baseline="0">
                          <a:solidFill>
                            <a:srgbClr val="000000"/>
                          </a:solidFill>
                          <a:effectLst/>
                          <a:latin typeface="Arial Black" panose="020B0A04020102020204" pitchFamily="34" charset="0"/>
                        </a:rPr>
                        <a:t>90</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baseline="0">
                          <a:solidFill>
                            <a:srgbClr val="000000"/>
                          </a:solidFill>
                          <a:effectLst/>
                          <a:latin typeface="Arial Black" panose="020B0A04020102020204" pitchFamily="34" charset="0"/>
                        </a:rPr>
                        <a:t>85</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497B0"/>
                    </a:solidFill>
                  </a:tcPr>
                </a:tc>
                <a:tc>
                  <a:txBody>
                    <a:bodyPr/>
                    <a:lstStyle/>
                    <a:p>
                      <a:pPr algn="r" fontAlgn="b"/>
                      <a:r>
                        <a:rPr lang="en-US" sz="700" b="0" i="0" u="none" strike="noStrike" baseline="0">
                          <a:solidFill>
                            <a:srgbClr val="000000"/>
                          </a:solidFill>
                          <a:effectLst/>
                          <a:latin typeface="Arial Black" panose="020B0A04020102020204" pitchFamily="34" charset="0"/>
                        </a:rPr>
                        <a:t>$149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532138650"/>
                  </a:ext>
                </a:extLst>
              </a:tr>
              <a:tr h="106443">
                <a:tc>
                  <a:txBody>
                    <a:bodyPr/>
                    <a:lstStyle/>
                    <a:p>
                      <a:pPr algn="r" fontAlgn="b"/>
                      <a:r>
                        <a:rPr lang="en-US" sz="700" b="0" i="0" u="none" strike="noStrike" baseline="0">
                          <a:solidFill>
                            <a:srgbClr val="000000"/>
                          </a:solidFill>
                          <a:effectLst/>
                          <a:latin typeface="Arial Black" panose="020B0A04020102020204" pitchFamily="34" charset="0"/>
                        </a:rPr>
                        <a:t>100,001</a:t>
                      </a:r>
                    </a:p>
                  </a:txBody>
                  <a:tcPr marL="3467" marR="3467" marT="34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700" b="0" i="0" u="none" strike="noStrike" baseline="0">
                          <a:solidFill>
                            <a:srgbClr val="000000"/>
                          </a:solidFill>
                          <a:effectLst/>
                          <a:latin typeface="Arial Black" panose="020B0A04020102020204" pitchFamily="34" charset="0"/>
                        </a:rPr>
                        <a:t>    125,000 </a:t>
                      </a:r>
                    </a:p>
                  </a:txBody>
                  <a:tcPr marL="3467" marR="3467" marT="346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baseline="0">
                          <a:solidFill>
                            <a:srgbClr val="000000"/>
                          </a:solidFill>
                          <a:effectLst/>
                          <a:latin typeface="Arial Black" panose="020B0A04020102020204" pitchFamily="34" charset="0"/>
                        </a:rPr>
                        <a:t>$219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497B0"/>
                    </a:solidFill>
                  </a:tcPr>
                </a:tc>
                <a:tc>
                  <a:txBody>
                    <a:bodyPr/>
                    <a:lstStyle/>
                    <a:p>
                      <a:pPr algn="r" fontAlgn="b"/>
                      <a:r>
                        <a:rPr lang="en-US" sz="700" b="0" i="0" u="none" strike="noStrike" baseline="0" dirty="0">
                          <a:solidFill>
                            <a:srgbClr val="000000"/>
                          </a:solidFill>
                          <a:effectLst/>
                          <a:latin typeface="Arial Black" panose="020B0A04020102020204" pitchFamily="34" charset="0"/>
                        </a:rPr>
                        <a:t>127</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baseline="0">
                          <a:solidFill>
                            <a:srgbClr val="000000"/>
                          </a:solidFill>
                          <a:effectLst/>
                          <a:latin typeface="Arial Black" panose="020B0A04020102020204" pitchFamily="34" charset="0"/>
                        </a:rPr>
                        <a:t>85</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497B0"/>
                    </a:solidFill>
                  </a:tcPr>
                </a:tc>
                <a:tc>
                  <a:txBody>
                    <a:bodyPr/>
                    <a:lstStyle/>
                    <a:p>
                      <a:pPr algn="r" fontAlgn="b"/>
                      <a:r>
                        <a:rPr lang="en-US" sz="700" b="0" i="0" u="none" strike="noStrike" baseline="0">
                          <a:solidFill>
                            <a:srgbClr val="000000"/>
                          </a:solidFill>
                          <a:effectLst/>
                          <a:latin typeface="Arial Black" panose="020B0A04020102020204" pitchFamily="34" charset="0"/>
                        </a:rPr>
                        <a:t>$186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720847420"/>
                  </a:ext>
                </a:extLst>
              </a:tr>
              <a:tr h="106443">
                <a:tc>
                  <a:txBody>
                    <a:bodyPr/>
                    <a:lstStyle/>
                    <a:p>
                      <a:pPr algn="r" fontAlgn="b"/>
                      <a:r>
                        <a:rPr lang="en-US" sz="700" b="0" i="0" u="none" strike="noStrike" baseline="0">
                          <a:solidFill>
                            <a:srgbClr val="000000"/>
                          </a:solidFill>
                          <a:effectLst/>
                          <a:latin typeface="Arial Black" panose="020B0A04020102020204" pitchFamily="34" charset="0"/>
                        </a:rPr>
                        <a:t>125,001</a:t>
                      </a:r>
                    </a:p>
                  </a:txBody>
                  <a:tcPr marL="3467" marR="3467" marT="346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0" i="0" u="none" strike="noStrike" baseline="0">
                          <a:solidFill>
                            <a:srgbClr val="000000"/>
                          </a:solidFill>
                          <a:effectLst/>
                          <a:latin typeface="Arial Black" panose="020B0A04020102020204" pitchFamily="34" charset="0"/>
                        </a:rPr>
                        <a:t> + </a:t>
                      </a:r>
                    </a:p>
                  </a:txBody>
                  <a:tcPr marL="3467" marR="3467" marT="346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n-US" sz="700" b="0" i="0" u="none" strike="noStrike" baseline="0">
                          <a:solidFill>
                            <a:srgbClr val="000000"/>
                          </a:solidFill>
                          <a:effectLst/>
                          <a:latin typeface="Arial Black" panose="020B0A04020102020204" pitchFamily="34" charset="0"/>
                        </a:rPr>
                        <a:t>$249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8497B0"/>
                    </a:solidFill>
                  </a:tcPr>
                </a:tc>
                <a:tc>
                  <a:txBody>
                    <a:bodyPr/>
                    <a:lstStyle/>
                    <a:p>
                      <a:pPr algn="r" fontAlgn="b"/>
                      <a:r>
                        <a:rPr lang="en-US" sz="700" b="0" i="0" u="none" strike="noStrike" baseline="0">
                          <a:solidFill>
                            <a:srgbClr val="000000"/>
                          </a:solidFill>
                          <a:effectLst/>
                          <a:latin typeface="Arial Black" panose="020B0A04020102020204" pitchFamily="34" charset="0"/>
                        </a:rPr>
                        <a:t>150</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n-US" sz="700" b="0" i="0" u="none" strike="noStrike" baseline="0">
                          <a:solidFill>
                            <a:srgbClr val="000000"/>
                          </a:solidFill>
                          <a:effectLst/>
                          <a:latin typeface="Arial Black" panose="020B0A04020102020204" pitchFamily="34" charset="0"/>
                        </a:rPr>
                        <a:t>85</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8497B0"/>
                    </a:solidFill>
                  </a:tcPr>
                </a:tc>
                <a:tc>
                  <a:txBody>
                    <a:bodyPr/>
                    <a:lstStyle/>
                    <a:p>
                      <a:pPr algn="r" fontAlgn="b"/>
                      <a:r>
                        <a:rPr lang="en-US" sz="700" b="0" i="0" u="none" strike="noStrike" baseline="0">
                          <a:solidFill>
                            <a:srgbClr val="000000"/>
                          </a:solidFill>
                          <a:effectLst/>
                          <a:latin typeface="Arial Black" panose="020B0A04020102020204" pitchFamily="34" charset="0"/>
                        </a:rPr>
                        <a:t>$212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6727556"/>
                  </a:ext>
                </a:extLst>
              </a:tr>
              <a:tr h="106443">
                <a:tc>
                  <a:txBody>
                    <a:bodyPr/>
                    <a:lstStyle/>
                    <a:p>
                      <a:pPr algn="l" fontAlgn="b"/>
                      <a:r>
                        <a:rPr lang="en-US" sz="700" b="0" i="0" u="none" strike="noStrike" baseline="0">
                          <a:solidFill>
                            <a:srgbClr val="000000"/>
                          </a:solidFill>
                          <a:effectLst/>
                          <a:latin typeface="Arial Black" panose="020B0A04020102020204" pitchFamily="34" charset="0"/>
                        </a:rPr>
                        <a:t>Employer Premium</a:t>
                      </a:r>
                    </a:p>
                  </a:txBody>
                  <a:tcPr marL="3467" marR="3467" marT="346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l" fontAlgn="b"/>
                      <a:r>
                        <a:rPr lang="en-US" sz="700" b="0" i="0" u="none" strike="noStrike" baseline="0">
                          <a:solidFill>
                            <a:srgbClr val="000000"/>
                          </a:solidFill>
                          <a:effectLst/>
                          <a:latin typeface="Arial Black" panose="020B0A04020102020204" pitchFamily="34" charset="0"/>
                        </a:rPr>
                        <a:t> </a:t>
                      </a:r>
                    </a:p>
                  </a:txBody>
                  <a:tcPr marL="3467" marR="3467" marT="346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r" fontAlgn="b"/>
                      <a:r>
                        <a:rPr lang="en-US" sz="700" b="0" i="0" u="none" strike="noStrike" baseline="0">
                          <a:solidFill>
                            <a:srgbClr val="000000"/>
                          </a:solidFill>
                          <a:effectLst/>
                          <a:latin typeface="Arial Black" panose="020B0A04020102020204" pitchFamily="34" charset="0"/>
                        </a:rPr>
                        <a:t>$465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l" fontAlgn="b"/>
                      <a:r>
                        <a:rPr lang="en-US" sz="700" b="0" i="0" u="none" strike="noStrike" baseline="0">
                          <a:solidFill>
                            <a:srgbClr val="000000"/>
                          </a:solidFill>
                          <a:effectLst/>
                          <a:latin typeface="Arial Black" panose="020B0A04020102020204" pitchFamily="34" charset="0"/>
                        </a:rPr>
                        <a:t> $                            329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l" fontAlgn="b"/>
                      <a:r>
                        <a:rPr lang="en-US" sz="700" b="0" i="0" u="none" strike="noStrike" baseline="0">
                          <a:solidFill>
                            <a:srgbClr val="000000"/>
                          </a:solidFill>
                          <a:effectLst/>
                          <a:latin typeface="Arial Black" panose="020B0A04020102020204" pitchFamily="34" charset="0"/>
                        </a:rPr>
                        <a:t> $                            384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l" fontAlgn="b"/>
                      <a:r>
                        <a:rPr lang="en-US" sz="700" b="0" i="0" u="none" strike="noStrike" baseline="0">
                          <a:solidFill>
                            <a:srgbClr val="000000"/>
                          </a:solidFill>
                          <a:effectLst/>
                          <a:latin typeface="Arial Black" panose="020B0A04020102020204" pitchFamily="34" charset="0"/>
                        </a:rPr>
                        <a:t> $                            399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849307641"/>
                  </a:ext>
                </a:extLst>
              </a:tr>
              <a:tr h="106443">
                <a:tc>
                  <a:txBody>
                    <a:bodyPr/>
                    <a:lstStyle/>
                    <a:p>
                      <a:pPr algn="l" fontAlgn="b"/>
                      <a:r>
                        <a:rPr lang="en-US" sz="700" b="0" i="0" u="none" strike="noStrike" baseline="0">
                          <a:solidFill>
                            <a:srgbClr val="000000"/>
                          </a:solidFill>
                          <a:effectLst/>
                          <a:latin typeface="Arial Black" panose="020B0A04020102020204" pitchFamily="34" charset="0"/>
                        </a:rPr>
                        <a:t> </a:t>
                      </a:r>
                    </a:p>
                  </a:txBody>
                  <a:tcPr marL="3467" marR="3467" marT="3467" marB="0" anchor="b">
                    <a:lnL>
                      <a:noFill/>
                    </a:lnL>
                    <a:lnR>
                      <a:noFill/>
                    </a:lnR>
                    <a:lnT w="12700" cap="flat" cmpd="sng" algn="ctr">
                      <a:solidFill>
                        <a:srgbClr val="000000"/>
                      </a:solidFill>
                      <a:prstDash val="solid"/>
                      <a:round/>
                      <a:headEnd type="none" w="med" len="med"/>
                      <a:tailEnd type="none" w="med" len="med"/>
                    </a:lnT>
                    <a:lnB>
                      <a:noFill/>
                    </a:lnB>
                    <a:solidFill>
                      <a:srgbClr val="F8CBAD"/>
                    </a:solidFill>
                  </a:tcPr>
                </a:tc>
                <a:tc>
                  <a:txBody>
                    <a:bodyPr/>
                    <a:lstStyle/>
                    <a:p>
                      <a:pPr algn="l" fontAlgn="b"/>
                      <a:r>
                        <a:rPr lang="en-US" sz="700" b="0" i="0" u="none" strike="noStrike" baseline="0">
                          <a:solidFill>
                            <a:srgbClr val="000000"/>
                          </a:solidFill>
                          <a:effectLst/>
                          <a:latin typeface="Arial Black" panose="020B0A04020102020204" pitchFamily="34" charset="0"/>
                        </a:rPr>
                        <a:t> </a:t>
                      </a:r>
                    </a:p>
                  </a:txBody>
                  <a:tcPr marL="3467" marR="3467" marT="3467" marB="0" anchor="b">
                    <a:lnL>
                      <a:noFill/>
                    </a:lnL>
                    <a:lnR>
                      <a:noFill/>
                    </a:lnR>
                    <a:lnT w="12700" cap="flat" cmpd="sng" algn="ctr">
                      <a:solidFill>
                        <a:srgbClr val="000000"/>
                      </a:solidFill>
                      <a:prstDash val="solid"/>
                      <a:round/>
                      <a:headEnd type="none" w="med" len="med"/>
                      <a:tailEnd type="none" w="med" len="med"/>
                    </a:lnT>
                    <a:lnB>
                      <a:noFill/>
                    </a:lnB>
                    <a:solidFill>
                      <a:srgbClr val="F8CBAD"/>
                    </a:solidFill>
                  </a:tcPr>
                </a:tc>
                <a:tc>
                  <a:txBody>
                    <a:bodyPr/>
                    <a:lstStyle/>
                    <a:p>
                      <a:pPr algn="l" fontAlgn="b"/>
                      <a:r>
                        <a:rPr lang="en-US" sz="700" b="0" i="0" u="none" strike="noStrike" baseline="0">
                          <a:solidFill>
                            <a:srgbClr val="000000"/>
                          </a:solidFill>
                          <a:effectLst/>
                          <a:latin typeface="Arial Black" panose="020B0A04020102020204" pitchFamily="34" charset="0"/>
                        </a:rPr>
                        <a:t> </a:t>
                      </a:r>
                    </a:p>
                  </a:txBody>
                  <a:tcPr marL="3467" marR="3467" marT="3467" marB="0" anchor="b">
                    <a:lnL>
                      <a:noFill/>
                    </a:lnL>
                    <a:lnR>
                      <a:noFill/>
                    </a:lnR>
                    <a:lnT w="12700" cap="flat" cmpd="sng" algn="ctr">
                      <a:solidFill>
                        <a:srgbClr val="000000"/>
                      </a:solidFill>
                      <a:prstDash val="solid"/>
                      <a:round/>
                      <a:headEnd type="none" w="med" len="med"/>
                      <a:tailEnd type="none" w="med" len="med"/>
                    </a:lnT>
                    <a:lnB>
                      <a:noFill/>
                    </a:lnB>
                    <a:solidFill>
                      <a:srgbClr val="F8CBAD"/>
                    </a:solidFill>
                  </a:tcPr>
                </a:tc>
                <a:tc>
                  <a:txBody>
                    <a:bodyPr/>
                    <a:lstStyle/>
                    <a:p>
                      <a:pPr algn="l" fontAlgn="b"/>
                      <a:r>
                        <a:rPr lang="en-US" sz="700" b="0" i="0" u="none" strike="noStrike" baseline="0">
                          <a:solidFill>
                            <a:srgbClr val="000000"/>
                          </a:solidFill>
                          <a:effectLst/>
                          <a:latin typeface="Arial Black" panose="020B0A04020102020204" pitchFamily="34" charset="0"/>
                        </a:rPr>
                        <a:t> </a:t>
                      </a:r>
                    </a:p>
                  </a:txBody>
                  <a:tcPr marL="3467" marR="3467" marT="3467" marB="0" anchor="b">
                    <a:lnL>
                      <a:noFill/>
                    </a:lnL>
                    <a:lnR>
                      <a:noFill/>
                    </a:lnR>
                    <a:lnT w="12700" cap="flat" cmpd="sng" algn="ctr">
                      <a:solidFill>
                        <a:srgbClr val="000000"/>
                      </a:solidFill>
                      <a:prstDash val="solid"/>
                      <a:round/>
                      <a:headEnd type="none" w="med" len="med"/>
                      <a:tailEnd type="none" w="med" len="med"/>
                    </a:lnT>
                    <a:lnB>
                      <a:noFill/>
                    </a:lnB>
                    <a:solidFill>
                      <a:srgbClr val="F8CBAD"/>
                    </a:solidFill>
                  </a:tcPr>
                </a:tc>
                <a:tc>
                  <a:txBody>
                    <a:bodyPr/>
                    <a:lstStyle/>
                    <a:p>
                      <a:pPr algn="l" fontAlgn="b"/>
                      <a:r>
                        <a:rPr lang="en-US" sz="700" b="0" i="0" u="none" strike="noStrike" baseline="0" dirty="0">
                          <a:solidFill>
                            <a:srgbClr val="000000"/>
                          </a:solidFill>
                          <a:effectLst/>
                          <a:latin typeface="Arial Black" panose="020B0A04020102020204" pitchFamily="34" charset="0"/>
                        </a:rPr>
                        <a:t> </a:t>
                      </a:r>
                    </a:p>
                  </a:txBody>
                  <a:tcPr marL="3467" marR="3467" marT="3467" marB="0" anchor="b">
                    <a:lnL>
                      <a:noFill/>
                    </a:lnL>
                    <a:lnR>
                      <a:noFill/>
                    </a:lnR>
                    <a:lnT w="12700" cap="flat" cmpd="sng" algn="ctr">
                      <a:solidFill>
                        <a:srgbClr val="000000"/>
                      </a:solidFill>
                      <a:prstDash val="solid"/>
                      <a:round/>
                      <a:headEnd type="none" w="med" len="med"/>
                      <a:tailEnd type="none" w="med" len="med"/>
                    </a:lnT>
                    <a:lnB>
                      <a:noFill/>
                    </a:lnB>
                    <a:solidFill>
                      <a:srgbClr val="F8CBAD"/>
                    </a:solidFill>
                  </a:tcPr>
                </a:tc>
                <a:tc>
                  <a:txBody>
                    <a:bodyPr/>
                    <a:lstStyle/>
                    <a:p>
                      <a:pPr algn="l" fontAlgn="b"/>
                      <a:r>
                        <a:rPr lang="en-US" sz="700" b="0" i="0" u="none" strike="noStrike" baseline="0">
                          <a:solidFill>
                            <a:srgbClr val="000000"/>
                          </a:solidFill>
                          <a:effectLst/>
                          <a:latin typeface="Arial Black" panose="020B0A04020102020204" pitchFamily="34" charset="0"/>
                        </a:rPr>
                        <a:t> </a:t>
                      </a:r>
                    </a:p>
                  </a:txBody>
                  <a:tcPr marL="3467" marR="3467" marT="3467" marB="0" anchor="b">
                    <a:lnL>
                      <a:noFill/>
                    </a:lnL>
                    <a:lnR>
                      <a:noFill/>
                    </a:lnR>
                    <a:lnT w="12700" cap="flat" cmpd="sng" algn="ctr">
                      <a:solidFill>
                        <a:srgbClr val="000000"/>
                      </a:solidFill>
                      <a:prstDash val="solid"/>
                      <a:round/>
                      <a:headEnd type="none" w="med" len="med"/>
                      <a:tailEnd type="none" w="med" len="med"/>
                    </a:lnT>
                    <a:lnB>
                      <a:noFill/>
                    </a:lnB>
                    <a:solidFill>
                      <a:srgbClr val="F8CBAD"/>
                    </a:solidFill>
                  </a:tcPr>
                </a:tc>
                <a:extLst>
                  <a:ext uri="{0D108BD9-81ED-4DB2-BD59-A6C34878D82A}">
                    <a16:rowId xmlns:a16="http://schemas.microsoft.com/office/drawing/2014/main" val="1539289716"/>
                  </a:ext>
                </a:extLst>
              </a:tr>
              <a:tr h="106443">
                <a:tc>
                  <a:txBody>
                    <a:bodyPr/>
                    <a:lstStyle/>
                    <a:p>
                      <a:pPr algn="l" fontAlgn="b"/>
                      <a:r>
                        <a:rPr lang="en-US" sz="700" b="0" i="0" u="none" strike="noStrike" baseline="0">
                          <a:solidFill>
                            <a:srgbClr val="000000"/>
                          </a:solidFill>
                          <a:effectLst/>
                          <a:latin typeface="Arial Black" panose="020B0A04020102020204" pitchFamily="34" charset="0"/>
                        </a:rPr>
                        <a:t> </a:t>
                      </a:r>
                    </a:p>
                  </a:txBody>
                  <a:tcPr marL="3467" marR="3467" marT="3467" marB="0" anchor="b">
                    <a:lnL>
                      <a:noFill/>
                    </a:lnL>
                    <a:lnR>
                      <a:noFill/>
                    </a:lnR>
                    <a:lnT>
                      <a:noFill/>
                    </a:lnT>
                    <a:lnB w="12700" cap="flat" cmpd="sng" algn="ctr">
                      <a:solidFill>
                        <a:srgbClr val="000000"/>
                      </a:solidFill>
                      <a:prstDash val="solid"/>
                      <a:round/>
                      <a:headEnd type="none" w="med" len="med"/>
                      <a:tailEnd type="none" w="med" len="med"/>
                    </a:lnB>
                    <a:solidFill>
                      <a:srgbClr val="F8CBAD"/>
                    </a:solidFill>
                  </a:tcPr>
                </a:tc>
                <a:tc>
                  <a:txBody>
                    <a:bodyPr/>
                    <a:lstStyle/>
                    <a:p>
                      <a:pPr algn="l" fontAlgn="b"/>
                      <a:r>
                        <a:rPr lang="en-US" sz="700" b="0" i="0" u="none" strike="noStrike" baseline="0">
                          <a:solidFill>
                            <a:srgbClr val="000000"/>
                          </a:solidFill>
                          <a:effectLst/>
                          <a:latin typeface="Arial Black" panose="020B0A04020102020204" pitchFamily="34" charset="0"/>
                        </a:rPr>
                        <a:t> </a:t>
                      </a:r>
                    </a:p>
                  </a:txBody>
                  <a:tcPr marL="3467" marR="3467" marT="3467" marB="0" anchor="b">
                    <a:lnL>
                      <a:noFill/>
                    </a:lnL>
                    <a:lnR>
                      <a:noFill/>
                    </a:lnR>
                    <a:lnT>
                      <a:noFill/>
                    </a:lnT>
                    <a:lnB w="12700" cap="flat" cmpd="sng" algn="ctr">
                      <a:solidFill>
                        <a:srgbClr val="000000"/>
                      </a:solidFill>
                      <a:prstDash val="solid"/>
                      <a:round/>
                      <a:headEnd type="none" w="med" len="med"/>
                      <a:tailEnd type="none" w="med" len="med"/>
                    </a:lnB>
                    <a:solidFill>
                      <a:srgbClr val="F8CBAD"/>
                    </a:solidFill>
                  </a:tcPr>
                </a:tc>
                <a:tc>
                  <a:txBody>
                    <a:bodyPr/>
                    <a:lstStyle/>
                    <a:p>
                      <a:pPr algn="l" fontAlgn="b"/>
                      <a:r>
                        <a:rPr lang="en-US" sz="700" b="0" i="0" u="none" strike="noStrike" baseline="0">
                          <a:solidFill>
                            <a:srgbClr val="000000"/>
                          </a:solidFill>
                          <a:effectLst/>
                          <a:latin typeface="Arial Black" panose="020B0A04020102020204" pitchFamily="34" charset="0"/>
                        </a:rPr>
                        <a:t> </a:t>
                      </a:r>
                    </a:p>
                  </a:txBody>
                  <a:tcPr marL="3467" marR="3467" marT="3467" marB="0" anchor="b">
                    <a:lnL>
                      <a:noFill/>
                    </a:lnL>
                    <a:lnR>
                      <a:noFill/>
                    </a:lnR>
                    <a:lnT>
                      <a:noFill/>
                    </a:lnT>
                    <a:lnB w="12700" cap="flat" cmpd="sng" algn="ctr">
                      <a:solidFill>
                        <a:srgbClr val="000000"/>
                      </a:solidFill>
                      <a:prstDash val="solid"/>
                      <a:round/>
                      <a:headEnd type="none" w="med" len="med"/>
                      <a:tailEnd type="none" w="med" len="med"/>
                    </a:lnB>
                    <a:solidFill>
                      <a:srgbClr val="F8CBAD"/>
                    </a:solidFill>
                  </a:tcPr>
                </a:tc>
                <a:tc>
                  <a:txBody>
                    <a:bodyPr/>
                    <a:lstStyle/>
                    <a:p>
                      <a:pPr algn="l" fontAlgn="b"/>
                      <a:r>
                        <a:rPr lang="en-US" sz="700" b="0" i="0" u="none" strike="noStrike" baseline="0">
                          <a:solidFill>
                            <a:srgbClr val="000000"/>
                          </a:solidFill>
                          <a:effectLst/>
                          <a:latin typeface="Arial Black" panose="020B0A04020102020204" pitchFamily="34" charset="0"/>
                        </a:rPr>
                        <a:t> </a:t>
                      </a:r>
                    </a:p>
                  </a:txBody>
                  <a:tcPr marL="3467" marR="3467" marT="3467" marB="0" anchor="b">
                    <a:lnL>
                      <a:noFill/>
                    </a:lnL>
                    <a:lnR>
                      <a:noFill/>
                    </a:lnR>
                    <a:lnT>
                      <a:noFill/>
                    </a:lnT>
                    <a:lnB w="12700" cap="flat" cmpd="sng" algn="ctr">
                      <a:solidFill>
                        <a:srgbClr val="000000"/>
                      </a:solidFill>
                      <a:prstDash val="solid"/>
                      <a:round/>
                      <a:headEnd type="none" w="med" len="med"/>
                      <a:tailEnd type="none" w="med" len="med"/>
                    </a:lnB>
                    <a:solidFill>
                      <a:srgbClr val="F8CBAD"/>
                    </a:solidFill>
                  </a:tcPr>
                </a:tc>
                <a:tc>
                  <a:txBody>
                    <a:bodyPr/>
                    <a:lstStyle/>
                    <a:p>
                      <a:pPr algn="l" fontAlgn="b"/>
                      <a:r>
                        <a:rPr lang="en-US" sz="700" b="0" i="0" u="none" strike="noStrike" baseline="0" dirty="0">
                          <a:solidFill>
                            <a:srgbClr val="000000"/>
                          </a:solidFill>
                          <a:effectLst/>
                          <a:latin typeface="Arial Black" panose="020B0A04020102020204" pitchFamily="34" charset="0"/>
                        </a:rPr>
                        <a:t> </a:t>
                      </a:r>
                    </a:p>
                  </a:txBody>
                  <a:tcPr marL="3467" marR="3467" marT="3467" marB="0" anchor="b">
                    <a:lnL>
                      <a:noFill/>
                    </a:lnL>
                    <a:lnR>
                      <a:noFill/>
                    </a:lnR>
                    <a:lnT>
                      <a:noFill/>
                    </a:lnT>
                    <a:lnB w="12700" cap="flat" cmpd="sng" algn="ctr">
                      <a:solidFill>
                        <a:srgbClr val="000000"/>
                      </a:solidFill>
                      <a:prstDash val="solid"/>
                      <a:round/>
                      <a:headEnd type="none" w="med" len="med"/>
                      <a:tailEnd type="none" w="med" len="med"/>
                    </a:lnB>
                    <a:solidFill>
                      <a:srgbClr val="F8CBAD"/>
                    </a:solidFill>
                  </a:tcPr>
                </a:tc>
                <a:tc>
                  <a:txBody>
                    <a:bodyPr/>
                    <a:lstStyle/>
                    <a:p>
                      <a:pPr algn="l" fontAlgn="b"/>
                      <a:r>
                        <a:rPr lang="en-US" sz="700" b="0" i="0" u="none" strike="noStrike" baseline="0">
                          <a:solidFill>
                            <a:srgbClr val="000000"/>
                          </a:solidFill>
                          <a:effectLst/>
                          <a:latin typeface="Arial Black" panose="020B0A04020102020204" pitchFamily="34" charset="0"/>
                        </a:rPr>
                        <a:t> </a:t>
                      </a:r>
                    </a:p>
                  </a:txBody>
                  <a:tcPr marL="3467" marR="3467" marT="3467" marB="0" anchor="b">
                    <a:lnL>
                      <a:noFill/>
                    </a:lnL>
                    <a:lnR>
                      <a:noFill/>
                    </a:lnR>
                    <a:lnT>
                      <a:noFill/>
                    </a:lnT>
                    <a:lnB w="1270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2437918976"/>
                  </a:ext>
                </a:extLst>
              </a:tr>
              <a:tr h="150467">
                <a:tc>
                  <a:txBody>
                    <a:bodyPr/>
                    <a:lstStyle/>
                    <a:p>
                      <a:pPr algn="l" fontAlgn="b"/>
                      <a:r>
                        <a:rPr lang="en-US" sz="700" b="0" i="0" u="none" strike="noStrike" baseline="0">
                          <a:solidFill>
                            <a:srgbClr val="000000"/>
                          </a:solidFill>
                          <a:effectLst/>
                          <a:latin typeface="Arial Black" panose="020B0A04020102020204" pitchFamily="34" charset="0"/>
                        </a:rPr>
                        <a:t> </a:t>
                      </a:r>
                    </a:p>
                  </a:txBody>
                  <a:tcPr marL="3467" marR="3467" marT="346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baseline="0">
                          <a:solidFill>
                            <a:srgbClr val="000000"/>
                          </a:solidFill>
                          <a:effectLst/>
                          <a:latin typeface="Arial Black" panose="020B0A04020102020204" pitchFamily="34" charset="0"/>
                        </a:rPr>
                        <a:t> </a:t>
                      </a:r>
                    </a:p>
                  </a:txBody>
                  <a:tcPr marL="3467" marR="3467" marT="346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700" b="1" i="0" u="none" strike="noStrike" baseline="0">
                          <a:solidFill>
                            <a:srgbClr val="000000"/>
                          </a:solidFill>
                          <a:effectLst/>
                          <a:latin typeface="Arial Black" panose="020B0A04020102020204" pitchFamily="34" charset="0"/>
                        </a:rPr>
                        <a:t>Employee &amp; Children Coverage</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97B0"/>
                    </a:solidFill>
                  </a:tcPr>
                </a:tc>
                <a:tc>
                  <a:txBody>
                    <a:bodyPr/>
                    <a:lstStyle/>
                    <a:p>
                      <a:pPr algn="ctr" fontAlgn="b"/>
                      <a:r>
                        <a:rPr lang="en-US" sz="700" b="1" i="0" u="none" strike="noStrike" baseline="0" dirty="0">
                          <a:solidFill>
                            <a:srgbClr val="000000"/>
                          </a:solidFill>
                          <a:effectLst/>
                          <a:latin typeface="Arial Black" panose="020B0A04020102020204" pitchFamily="34" charset="0"/>
                        </a:rPr>
                        <a:t>Employee &amp; Children Coverage</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700" b="1" i="0" u="none" strike="noStrike" baseline="0">
                          <a:solidFill>
                            <a:srgbClr val="000000"/>
                          </a:solidFill>
                          <a:effectLst/>
                          <a:latin typeface="Arial Black" panose="020B0A04020102020204" pitchFamily="34" charset="0"/>
                        </a:rPr>
                        <a:t>Employee &amp; Children Coverage</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97B0"/>
                    </a:solidFill>
                  </a:tcPr>
                </a:tc>
                <a:tc>
                  <a:txBody>
                    <a:bodyPr/>
                    <a:lstStyle/>
                    <a:p>
                      <a:pPr algn="ctr" fontAlgn="b"/>
                      <a:r>
                        <a:rPr lang="en-US" sz="700" b="1" i="0" u="none" strike="noStrike" baseline="0">
                          <a:solidFill>
                            <a:srgbClr val="000000"/>
                          </a:solidFill>
                          <a:effectLst/>
                          <a:latin typeface="Arial Black" panose="020B0A04020102020204" pitchFamily="34" charset="0"/>
                        </a:rPr>
                        <a:t>Employee &amp; Children Coverage</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2885254"/>
                  </a:ext>
                </a:extLst>
              </a:tr>
              <a:tr h="106443">
                <a:tc gridSpan="2">
                  <a:txBody>
                    <a:bodyPr/>
                    <a:lstStyle/>
                    <a:p>
                      <a:pPr algn="ctr" fontAlgn="b"/>
                      <a:r>
                        <a:rPr lang="en-US" sz="700" b="1" i="0" u="none" strike="noStrike" baseline="0">
                          <a:solidFill>
                            <a:srgbClr val="000000"/>
                          </a:solidFill>
                          <a:effectLst/>
                          <a:latin typeface="Arial Black" panose="020B0A04020102020204" pitchFamily="34" charset="0"/>
                        </a:rPr>
                        <a:t>Salary Range</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ctr" fontAlgn="b"/>
                      <a:r>
                        <a:rPr lang="en-US" sz="700" b="1" i="0" u="none" strike="noStrike" baseline="0">
                          <a:solidFill>
                            <a:srgbClr val="000000"/>
                          </a:solidFill>
                          <a:effectLst/>
                          <a:latin typeface="Arial Black" panose="020B0A04020102020204" pitchFamily="34" charset="0"/>
                        </a:rPr>
                        <a:t> Monthly Premium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97B0"/>
                    </a:solidFill>
                  </a:tcPr>
                </a:tc>
                <a:tc>
                  <a:txBody>
                    <a:bodyPr/>
                    <a:lstStyle/>
                    <a:p>
                      <a:pPr algn="ctr" fontAlgn="b"/>
                      <a:r>
                        <a:rPr lang="en-US" sz="700" b="1" i="0" u="none" strike="noStrike" baseline="0" dirty="0">
                          <a:solidFill>
                            <a:srgbClr val="000000"/>
                          </a:solidFill>
                          <a:effectLst/>
                          <a:latin typeface="Arial Black" panose="020B0A04020102020204" pitchFamily="34" charset="0"/>
                        </a:rPr>
                        <a:t> Monthly Premium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700" b="1" i="0" u="none" strike="noStrike" baseline="0">
                          <a:solidFill>
                            <a:srgbClr val="000000"/>
                          </a:solidFill>
                          <a:effectLst/>
                          <a:latin typeface="Arial Black" panose="020B0A04020102020204" pitchFamily="34" charset="0"/>
                        </a:rPr>
                        <a:t> Monthly Premium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97B0"/>
                    </a:solidFill>
                  </a:tcPr>
                </a:tc>
                <a:tc>
                  <a:txBody>
                    <a:bodyPr/>
                    <a:lstStyle/>
                    <a:p>
                      <a:pPr algn="ctr" fontAlgn="b"/>
                      <a:r>
                        <a:rPr lang="en-US" sz="700" b="1" i="0" u="none" strike="noStrike" baseline="0">
                          <a:solidFill>
                            <a:srgbClr val="000000"/>
                          </a:solidFill>
                          <a:effectLst/>
                          <a:latin typeface="Arial Black" panose="020B0A04020102020204" pitchFamily="34" charset="0"/>
                        </a:rPr>
                        <a:t> Monthly Premium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5812009"/>
                  </a:ext>
                </a:extLst>
              </a:tr>
              <a:tr h="106443">
                <a:tc gridSpan="2">
                  <a:txBody>
                    <a:bodyPr/>
                    <a:lstStyle/>
                    <a:p>
                      <a:pPr algn="ctr" fontAlgn="b"/>
                      <a:r>
                        <a:rPr lang="en-US" sz="700" b="1" i="0" u="none" strike="noStrike" baseline="0">
                          <a:solidFill>
                            <a:srgbClr val="000000"/>
                          </a:solidFill>
                          <a:effectLst/>
                          <a:latin typeface="Arial Black" panose="020B0A04020102020204" pitchFamily="34" charset="0"/>
                        </a:rPr>
                        <a:t>Employee/Child</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r>
                        <a:rPr lang="en-US" sz="700" b="1" i="0" u="none" strike="noStrike" baseline="0">
                          <a:solidFill>
                            <a:srgbClr val="000000"/>
                          </a:solidFill>
                          <a:effectLst/>
                          <a:latin typeface="Arial Black" panose="020B0A04020102020204" pitchFamily="34" charset="0"/>
                        </a:rPr>
                        <a:t> Standard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97B0"/>
                    </a:solidFill>
                  </a:tcPr>
                </a:tc>
                <a:tc>
                  <a:txBody>
                    <a:bodyPr/>
                    <a:lstStyle/>
                    <a:p>
                      <a:pPr algn="ctr" fontAlgn="b"/>
                      <a:r>
                        <a:rPr lang="en-US" sz="700" b="1" i="0" u="none" strike="noStrike" baseline="0">
                          <a:solidFill>
                            <a:srgbClr val="000000"/>
                          </a:solidFill>
                          <a:effectLst/>
                          <a:latin typeface="Arial Black" panose="020B0A04020102020204" pitchFamily="34" charset="0"/>
                        </a:rPr>
                        <a:t> Standard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700" b="1" i="0" u="none" strike="noStrike" baseline="0" dirty="0">
                          <a:solidFill>
                            <a:srgbClr val="000000"/>
                          </a:solidFill>
                          <a:effectLst/>
                          <a:latin typeface="Arial Black" panose="020B0A04020102020204" pitchFamily="34" charset="0"/>
                        </a:rPr>
                        <a:t> Standard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97B0"/>
                    </a:solidFill>
                  </a:tcPr>
                </a:tc>
                <a:tc>
                  <a:txBody>
                    <a:bodyPr/>
                    <a:lstStyle/>
                    <a:p>
                      <a:pPr algn="ctr" fontAlgn="b"/>
                      <a:r>
                        <a:rPr lang="en-US" sz="700" b="1" i="0" u="none" strike="noStrike" baseline="0">
                          <a:solidFill>
                            <a:srgbClr val="000000"/>
                          </a:solidFill>
                          <a:effectLst/>
                          <a:latin typeface="Arial Black" panose="020B0A04020102020204" pitchFamily="34" charset="0"/>
                        </a:rPr>
                        <a:t> Standard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1484878"/>
                  </a:ext>
                </a:extLst>
              </a:tr>
              <a:tr h="106443">
                <a:tc>
                  <a:txBody>
                    <a:bodyPr/>
                    <a:lstStyle/>
                    <a:p>
                      <a:pPr algn="l" fontAlgn="b"/>
                      <a:r>
                        <a:rPr lang="en-US" sz="700" b="0" i="0" u="none" strike="noStrike" baseline="0">
                          <a:solidFill>
                            <a:srgbClr val="000000"/>
                          </a:solidFill>
                          <a:effectLst/>
                          <a:latin typeface="Arial Black" panose="020B0A04020102020204" pitchFamily="34" charset="0"/>
                        </a:rPr>
                        <a:t> $                                -   </a:t>
                      </a:r>
                    </a:p>
                  </a:txBody>
                  <a:tcPr marL="3467" marR="3467" marT="346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US" sz="700" b="0" i="0" u="none" strike="noStrike" baseline="0">
                          <a:solidFill>
                            <a:srgbClr val="000000"/>
                          </a:solidFill>
                          <a:effectLst/>
                          <a:latin typeface="Arial Black" panose="020B0A04020102020204" pitchFamily="34" charset="0"/>
                        </a:rPr>
                        <a:t> $   20,000 </a:t>
                      </a:r>
                    </a:p>
                  </a:txBody>
                  <a:tcPr marL="3467" marR="3467" marT="346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b"/>
                      <a:r>
                        <a:rPr lang="en-US" sz="700" b="0" i="0" u="none" strike="noStrike" baseline="0">
                          <a:solidFill>
                            <a:srgbClr val="000000"/>
                          </a:solidFill>
                          <a:effectLst/>
                          <a:latin typeface="Arial Black" panose="020B0A04020102020204" pitchFamily="34" charset="0"/>
                        </a:rPr>
                        <a:t>$127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497B0"/>
                    </a:solidFill>
                  </a:tcPr>
                </a:tc>
                <a:tc>
                  <a:txBody>
                    <a:bodyPr/>
                    <a:lstStyle/>
                    <a:p>
                      <a:pPr algn="r" fontAlgn="b"/>
                      <a:r>
                        <a:rPr lang="en-US" sz="700" b="0" i="0" u="none" strike="noStrike" baseline="0">
                          <a:solidFill>
                            <a:srgbClr val="000000"/>
                          </a:solidFill>
                          <a:effectLst/>
                          <a:latin typeface="Arial Black" panose="020B0A04020102020204" pitchFamily="34" charset="0"/>
                        </a:rPr>
                        <a:t>74</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b"/>
                      <a:r>
                        <a:rPr lang="en-US" sz="700" b="0" i="0" u="none" strike="noStrike" baseline="0">
                          <a:solidFill>
                            <a:srgbClr val="000000"/>
                          </a:solidFill>
                          <a:effectLst/>
                          <a:latin typeface="Arial Black" panose="020B0A04020102020204" pitchFamily="34" charset="0"/>
                        </a:rPr>
                        <a:t>182</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497B0"/>
                    </a:solidFill>
                  </a:tcPr>
                </a:tc>
                <a:tc>
                  <a:txBody>
                    <a:bodyPr/>
                    <a:lstStyle/>
                    <a:p>
                      <a:pPr algn="r" fontAlgn="b"/>
                      <a:r>
                        <a:rPr lang="en-US" sz="700" b="0" i="0" u="none" strike="noStrike" baseline="0" dirty="0">
                          <a:solidFill>
                            <a:srgbClr val="000000"/>
                          </a:solidFill>
                          <a:effectLst/>
                          <a:latin typeface="Arial Black" panose="020B0A04020102020204" pitchFamily="34" charset="0"/>
                        </a:rPr>
                        <a:t>$106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048091470"/>
                  </a:ext>
                </a:extLst>
              </a:tr>
              <a:tr h="106443">
                <a:tc>
                  <a:txBody>
                    <a:bodyPr/>
                    <a:lstStyle/>
                    <a:p>
                      <a:pPr algn="r" fontAlgn="b"/>
                      <a:r>
                        <a:rPr lang="en-US" sz="700" b="0" i="0" u="none" strike="noStrike" baseline="0">
                          <a:solidFill>
                            <a:srgbClr val="000000"/>
                          </a:solidFill>
                          <a:effectLst/>
                          <a:latin typeface="Arial Black" panose="020B0A04020102020204" pitchFamily="34" charset="0"/>
                        </a:rPr>
                        <a:t>20,001</a:t>
                      </a:r>
                    </a:p>
                  </a:txBody>
                  <a:tcPr marL="3467" marR="3467" marT="34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0" i="0" u="none" strike="noStrike" baseline="0">
                          <a:solidFill>
                            <a:srgbClr val="000000"/>
                          </a:solidFill>
                          <a:effectLst/>
                          <a:latin typeface="Arial Black" panose="020B0A04020102020204" pitchFamily="34" charset="0"/>
                        </a:rPr>
                        <a:t>       30,000 </a:t>
                      </a:r>
                    </a:p>
                  </a:txBody>
                  <a:tcPr marL="3467" marR="3467" marT="346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baseline="0">
                          <a:solidFill>
                            <a:srgbClr val="000000"/>
                          </a:solidFill>
                          <a:effectLst/>
                          <a:latin typeface="Arial Black" panose="020B0A04020102020204" pitchFamily="34" charset="0"/>
                        </a:rPr>
                        <a:t>$151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497B0"/>
                    </a:solidFill>
                  </a:tcPr>
                </a:tc>
                <a:tc>
                  <a:txBody>
                    <a:bodyPr/>
                    <a:lstStyle/>
                    <a:p>
                      <a:pPr algn="r" fontAlgn="b"/>
                      <a:r>
                        <a:rPr lang="en-US" sz="700" b="0" i="0" u="none" strike="noStrike" baseline="0">
                          <a:solidFill>
                            <a:srgbClr val="000000"/>
                          </a:solidFill>
                          <a:effectLst/>
                          <a:latin typeface="Arial Black" panose="020B0A04020102020204" pitchFamily="34" charset="0"/>
                        </a:rPr>
                        <a:t>83</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baseline="0">
                          <a:solidFill>
                            <a:srgbClr val="000000"/>
                          </a:solidFill>
                          <a:effectLst/>
                          <a:latin typeface="Arial Black" panose="020B0A04020102020204" pitchFamily="34" charset="0"/>
                        </a:rPr>
                        <a:t>182</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497B0"/>
                    </a:solidFill>
                  </a:tcPr>
                </a:tc>
                <a:tc>
                  <a:txBody>
                    <a:bodyPr/>
                    <a:lstStyle/>
                    <a:p>
                      <a:pPr algn="r" fontAlgn="b"/>
                      <a:r>
                        <a:rPr lang="en-US" sz="700" b="0" i="0" u="none" strike="noStrike" baseline="0">
                          <a:solidFill>
                            <a:srgbClr val="000000"/>
                          </a:solidFill>
                          <a:effectLst/>
                          <a:latin typeface="Arial Black" panose="020B0A04020102020204" pitchFamily="34" charset="0"/>
                        </a:rPr>
                        <a:t>$126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434461277"/>
                  </a:ext>
                </a:extLst>
              </a:tr>
              <a:tr h="106443">
                <a:tc>
                  <a:txBody>
                    <a:bodyPr/>
                    <a:lstStyle/>
                    <a:p>
                      <a:pPr algn="r" fontAlgn="b"/>
                      <a:r>
                        <a:rPr lang="en-US" sz="700" b="0" i="0" u="none" strike="noStrike" baseline="0">
                          <a:solidFill>
                            <a:srgbClr val="000000"/>
                          </a:solidFill>
                          <a:effectLst/>
                          <a:latin typeface="Arial Black" panose="020B0A04020102020204" pitchFamily="34" charset="0"/>
                        </a:rPr>
                        <a:t>30,001</a:t>
                      </a:r>
                    </a:p>
                  </a:txBody>
                  <a:tcPr marL="3467" marR="3467" marT="34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0" i="0" u="none" strike="noStrike" baseline="0">
                          <a:solidFill>
                            <a:srgbClr val="000000"/>
                          </a:solidFill>
                          <a:effectLst/>
                          <a:latin typeface="Arial Black" panose="020B0A04020102020204" pitchFamily="34" charset="0"/>
                        </a:rPr>
                        <a:t>       36,000 </a:t>
                      </a:r>
                    </a:p>
                  </a:txBody>
                  <a:tcPr marL="3467" marR="3467" marT="346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baseline="0">
                          <a:solidFill>
                            <a:srgbClr val="000000"/>
                          </a:solidFill>
                          <a:effectLst/>
                          <a:latin typeface="Arial Black" panose="020B0A04020102020204" pitchFamily="34" charset="0"/>
                        </a:rPr>
                        <a:t>$160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497B0"/>
                    </a:solidFill>
                  </a:tcPr>
                </a:tc>
                <a:tc>
                  <a:txBody>
                    <a:bodyPr/>
                    <a:lstStyle/>
                    <a:p>
                      <a:pPr algn="r" fontAlgn="b"/>
                      <a:r>
                        <a:rPr lang="en-US" sz="700" b="0" i="0" u="none" strike="noStrike" baseline="0">
                          <a:solidFill>
                            <a:srgbClr val="000000"/>
                          </a:solidFill>
                          <a:effectLst/>
                          <a:latin typeface="Arial Black" panose="020B0A04020102020204" pitchFamily="34" charset="0"/>
                        </a:rPr>
                        <a:t>87</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baseline="0" dirty="0">
                          <a:solidFill>
                            <a:srgbClr val="000000"/>
                          </a:solidFill>
                          <a:effectLst/>
                          <a:latin typeface="Arial Black" panose="020B0A04020102020204" pitchFamily="34" charset="0"/>
                        </a:rPr>
                        <a:t>182</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497B0"/>
                    </a:solidFill>
                  </a:tcPr>
                </a:tc>
                <a:tc>
                  <a:txBody>
                    <a:bodyPr/>
                    <a:lstStyle/>
                    <a:p>
                      <a:pPr algn="r" fontAlgn="b"/>
                      <a:r>
                        <a:rPr lang="en-US" sz="700" b="0" i="0" u="none" strike="noStrike" baseline="0">
                          <a:solidFill>
                            <a:srgbClr val="000000"/>
                          </a:solidFill>
                          <a:effectLst/>
                          <a:latin typeface="Arial Black" panose="020B0A04020102020204" pitchFamily="34" charset="0"/>
                        </a:rPr>
                        <a:t>$134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487338645"/>
                  </a:ext>
                </a:extLst>
              </a:tr>
              <a:tr h="106443">
                <a:tc>
                  <a:txBody>
                    <a:bodyPr/>
                    <a:lstStyle/>
                    <a:p>
                      <a:pPr algn="r" fontAlgn="b"/>
                      <a:r>
                        <a:rPr lang="en-US" sz="700" b="0" i="0" u="none" strike="noStrike" baseline="0">
                          <a:solidFill>
                            <a:srgbClr val="000000"/>
                          </a:solidFill>
                          <a:effectLst/>
                          <a:latin typeface="Arial Black" panose="020B0A04020102020204" pitchFamily="34" charset="0"/>
                        </a:rPr>
                        <a:t>36,001</a:t>
                      </a:r>
                    </a:p>
                  </a:txBody>
                  <a:tcPr marL="3467" marR="3467" marT="34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0" i="0" u="none" strike="noStrike" baseline="0">
                          <a:solidFill>
                            <a:srgbClr val="000000"/>
                          </a:solidFill>
                          <a:effectLst/>
                          <a:latin typeface="Arial Black" panose="020B0A04020102020204" pitchFamily="34" charset="0"/>
                        </a:rPr>
                        <a:t>       42,000 </a:t>
                      </a:r>
                    </a:p>
                  </a:txBody>
                  <a:tcPr marL="3467" marR="3467" marT="346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baseline="0">
                          <a:solidFill>
                            <a:srgbClr val="000000"/>
                          </a:solidFill>
                          <a:effectLst/>
                          <a:latin typeface="Arial Black" panose="020B0A04020102020204" pitchFamily="34" charset="0"/>
                        </a:rPr>
                        <a:t>$174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497B0"/>
                    </a:solidFill>
                  </a:tcPr>
                </a:tc>
                <a:tc>
                  <a:txBody>
                    <a:bodyPr/>
                    <a:lstStyle/>
                    <a:p>
                      <a:pPr algn="r" fontAlgn="b"/>
                      <a:r>
                        <a:rPr lang="en-US" sz="700" b="0" i="0" u="none" strike="noStrike" baseline="0" dirty="0">
                          <a:solidFill>
                            <a:srgbClr val="000000"/>
                          </a:solidFill>
                          <a:effectLst/>
                          <a:latin typeface="Arial Black" panose="020B0A04020102020204" pitchFamily="34" charset="0"/>
                        </a:rPr>
                        <a:t>91</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baseline="0" dirty="0">
                          <a:solidFill>
                            <a:srgbClr val="000000"/>
                          </a:solidFill>
                          <a:effectLst/>
                          <a:latin typeface="Arial Black" panose="020B0A04020102020204" pitchFamily="34" charset="0"/>
                        </a:rPr>
                        <a:t>182</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497B0"/>
                    </a:solidFill>
                  </a:tcPr>
                </a:tc>
                <a:tc>
                  <a:txBody>
                    <a:bodyPr/>
                    <a:lstStyle/>
                    <a:p>
                      <a:pPr algn="r" fontAlgn="b"/>
                      <a:r>
                        <a:rPr lang="en-US" sz="700" b="0" i="0" u="none" strike="noStrike" baseline="0">
                          <a:solidFill>
                            <a:srgbClr val="000000"/>
                          </a:solidFill>
                          <a:effectLst/>
                          <a:latin typeface="Arial Black" panose="020B0A04020102020204" pitchFamily="34" charset="0"/>
                        </a:rPr>
                        <a:t>$145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700209243"/>
                  </a:ext>
                </a:extLst>
              </a:tr>
              <a:tr h="106443">
                <a:tc>
                  <a:txBody>
                    <a:bodyPr/>
                    <a:lstStyle/>
                    <a:p>
                      <a:pPr algn="r" fontAlgn="b"/>
                      <a:r>
                        <a:rPr lang="en-US" sz="700" b="0" i="0" u="none" strike="noStrike" baseline="0">
                          <a:solidFill>
                            <a:srgbClr val="000000"/>
                          </a:solidFill>
                          <a:effectLst/>
                          <a:latin typeface="Arial Black" panose="020B0A04020102020204" pitchFamily="34" charset="0"/>
                        </a:rPr>
                        <a:t>42,001</a:t>
                      </a:r>
                    </a:p>
                  </a:txBody>
                  <a:tcPr marL="3467" marR="3467" marT="34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0" i="0" u="none" strike="noStrike" baseline="0">
                          <a:solidFill>
                            <a:srgbClr val="000000"/>
                          </a:solidFill>
                          <a:effectLst/>
                          <a:latin typeface="Arial Black" panose="020B0A04020102020204" pitchFamily="34" charset="0"/>
                        </a:rPr>
                        <a:t>       50,000 </a:t>
                      </a:r>
                    </a:p>
                  </a:txBody>
                  <a:tcPr marL="3467" marR="3467" marT="346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baseline="0">
                          <a:solidFill>
                            <a:srgbClr val="000000"/>
                          </a:solidFill>
                          <a:effectLst/>
                          <a:latin typeface="Arial Black" panose="020B0A04020102020204" pitchFamily="34" charset="0"/>
                        </a:rPr>
                        <a:t>$208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497B0"/>
                    </a:solidFill>
                  </a:tcPr>
                </a:tc>
                <a:tc>
                  <a:txBody>
                    <a:bodyPr/>
                    <a:lstStyle/>
                    <a:p>
                      <a:pPr algn="r" fontAlgn="b"/>
                      <a:r>
                        <a:rPr lang="en-US" sz="700" b="0" i="0" u="none" strike="noStrike" baseline="0" dirty="0">
                          <a:solidFill>
                            <a:srgbClr val="000000"/>
                          </a:solidFill>
                          <a:effectLst/>
                          <a:latin typeface="Arial Black" panose="020B0A04020102020204" pitchFamily="34" charset="0"/>
                        </a:rPr>
                        <a:t>113</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baseline="0" dirty="0">
                          <a:solidFill>
                            <a:srgbClr val="000000"/>
                          </a:solidFill>
                          <a:effectLst/>
                          <a:latin typeface="Arial Black" panose="020B0A04020102020204" pitchFamily="34" charset="0"/>
                        </a:rPr>
                        <a:t>182</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497B0"/>
                    </a:solidFill>
                  </a:tcPr>
                </a:tc>
                <a:tc>
                  <a:txBody>
                    <a:bodyPr/>
                    <a:lstStyle/>
                    <a:p>
                      <a:pPr algn="r" fontAlgn="b"/>
                      <a:r>
                        <a:rPr lang="en-US" sz="700" b="0" i="0" u="none" strike="noStrike" baseline="0">
                          <a:solidFill>
                            <a:srgbClr val="000000"/>
                          </a:solidFill>
                          <a:effectLst/>
                          <a:latin typeface="Arial Black" panose="020B0A04020102020204" pitchFamily="34" charset="0"/>
                        </a:rPr>
                        <a:t>$175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006854876"/>
                  </a:ext>
                </a:extLst>
              </a:tr>
              <a:tr h="106443">
                <a:tc>
                  <a:txBody>
                    <a:bodyPr/>
                    <a:lstStyle/>
                    <a:p>
                      <a:pPr algn="r" fontAlgn="b"/>
                      <a:r>
                        <a:rPr lang="en-US" sz="700" b="0" i="0" u="none" strike="noStrike" baseline="0">
                          <a:solidFill>
                            <a:srgbClr val="000000"/>
                          </a:solidFill>
                          <a:effectLst/>
                          <a:latin typeface="Arial Black" panose="020B0A04020102020204" pitchFamily="34" charset="0"/>
                        </a:rPr>
                        <a:t>50,001</a:t>
                      </a:r>
                    </a:p>
                  </a:txBody>
                  <a:tcPr marL="3467" marR="3467" marT="34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0" i="0" u="none" strike="noStrike" baseline="0">
                          <a:solidFill>
                            <a:srgbClr val="000000"/>
                          </a:solidFill>
                          <a:effectLst/>
                          <a:latin typeface="Arial Black" panose="020B0A04020102020204" pitchFamily="34" charset="0"/>
                        </a:rPr>
                        <a:t>       62,500 </a:t>
                      </a:r>
                    </a:p>
                  </a:txBody>
                  <a:tcPr marL="3467" marR="3467" marT="346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baseline="0">
                          <a:solidFill>
                            <a:srgbClr val="000000"/>
                          </a:solidFill>
                          <a:effectLst/>
                          <a:latin typeface="Arial Black" panose="020B0A04020102020204" pitchFamily="34" charset="0"/>
                        </a:rPr>
                        <a:t>$250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497B0"/>
                    </a:solidFill>
                  </a:tcPr>
                </a:tc>
                <a:tc>
                  <a:txBody>
                    <a:bodyPr/>
                    <a:lstStyle/>
                    <a:p>
                      <a:pPr algn="r" fontAlgn="b"/>
                      <a:r>
                        <a:rPr lang="en-US" sz="700" b="0" i="0" u="none" strike="noStrike" baseline="0">
                          <a:solidFill>
                            <a:srgbClr val="000000"/>
                          </a:solidFill>
                          <a:effectLst/>
                          <a:latin typeface="Arial Black" panose="020B0A04020102020204" pitchFamily="34" charset="0"/>
                        </a:rPr>
                        <a:t>146</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baseline="0" dirty="0">
                          <a:solidFill>
                            <a:srgbClr val="000000"/>
                          </a:solidFill>
                          <a:effectLst/>
                          <a:latin typeface="Arial Black" panose="020B0A04020102020204" pitchFamily="34" charset="0"/>
                        </a:rPr>
                        <a:t>182</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497B0"/>
                    </a:solidFill>
                  </a:tcPr>
                </a:tc>
                <a:tc>
                  <a:txBody>
                    <a:bodyPr/>
                    <a:lstStyle/>
                    <a:p>
                      <a:pPr algn="r" fontAlgn="b"/>
                      <a:r>
                        <a:rPr lang="en-US" sz="700" b="0" i="0" u="none" strike="noStrike" baseline="0">
                          <a:solidFill>
                            <a:srgbClr val="000000"/>
                          </a:solidFill>
                          <a:effectLst/>
                          <a:latin typeface="Arial Black" panose="020B0A04020102020204" pitchFamily="34" charset="0"/>
                        </a:rPr>
                        <a:t>$211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458316631"/>
                  </a:ext>
                </a:extLst>
              </a:tr>
              <a:tr h="106443">
                <a:tc>
                  <a:txBody>
                    <a:bodyPr/>
                    <a:lstStyle/>
                    <a:p>
                      <a:pPr algn="r" fontAlgn="b"/>
                      <a:r>
                        <a:rPr lang="en-US" sz="700" b="0" i="0" u="none" strike="noStrike" baseline="0">
                          <a:solidFill>
                            <a:srgbClr val="000000"/>
                          </a:solidFill>
                          <a:effectLst/>
                          <a:latin typeface="Arial Black" panose="020B0A04020102020204" pitchFamily="34" charset="0"/>
                        </a:rPr>
                        <a:t>62,501</a:t>
                      </a:r>
                    </a:p>
                  </a:txBody>
                  <a:tcPr marL="3467" marR="3467" marT="34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0" i="0" u="none" strike="noStrike" baseline="0">
                          <a:solidFill>
                            <a:srgbClr val="000000"/>
                          </a:solidFill>
                          <a:effectLst/>
                          <a:latin typeface="Arial Black" panose="020B0A04020102020204" pitchFamily="34" charset="0"/>
                        </a:rPr>
                        <a:t>       75,000 </a:t>
                      </a:r>
                    </a:p>
                  </a:txBody>
                  <a:tcPr marL="3467" marR="3467" marT="346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baseline="0">
                          <a:solidFill>
                            <a:srgbClr val="000000"/>
                          </a:solidFill>
                          <a:effectLst/>
                          <a:latin typeface="Arial Black" panose="020B0A04020102020204" pitchFamily="34" charset="0"/>
                        </a:rPr>
                        <a:t>$283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497B0"/>
                    </a:solidFill>
                  </a:tcPr>
                </a:tc>
                <a:tc>
                  <a:txBody>
                    <a:bodyPr/>
                    <a:lstStyle/>
                    <a:p>
                      <a:pPr algn="r" fontAlgn="b"/>
                      <a:r>
                        <a:rPr lang="en-US" sz="700" b="0" i="0" u="none" strike="noStrike" baseline="0">
                          <a:solidFill>
                            <a:srgbClr val="000000"/>
                          </a:solidFill>
                          <a:effectLst/>
                          <a:latin typeface="Arial Black" panose="020B0A04020102020204" pitchFamily="34" charset="0"/>
                        </a:rPr>
                        <a:t>166</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baseline="0">
                          <a:solidFill>
                            <a:srgbClr val="000000"/>
                          </a:solidFill>
                          <a:effectLst/>
                          <a:latin typeface="Arial Black" panose="020B0A04020102020204" pitchFamily="34" charset="0"/>
                        </a:rPr>
                        <a:t>182</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497B0"/>
                    </a:solidFill>
                  </a:tcPr>
                </a:tc>
                <a:tc>
                  <a:txBody>
                    <a:bodyPr/>
                    <a:lstStyle/>
                    <a:p>
                      <a:pPr algn="r" fontAlgn="b"/>
                      <a:r>
                        <a:rPr lang="en-US" sz="700" b="0" i="0" u="none" strike="noStrike" baseline="0" dirty="0">
                          <a:solidFill>
                            <a:srgbClr val="000000"/>
                          </a:solidFill>
                          <a:effectLst/>
                          <a:latin typeface="Arial Black" panose="020B0A04020102020204" pitchFamily="34" charset="0"/>
                        </a:rPr>
                        <a:t>$238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749997239"/>
                  </a:ext>
                </a:extLst>
              </a:tr>
              <a:tr h="106443">
                <a:tc>
                  <a:txBody>
                    <a:bodyPr/>
                    <a:lstStyle/>
                    <a:p>
                      <a:pPr algn="r" fontAlgn="b"/>
                      <a:r>
                        <a:rPr lang="en-US" sz="700" b="0" i="0" u="none" strike="noStrike" baseline="0">
                          <a:solidFill>
                            <a:srgbClr val="000000"/>
                          </a:solidFill>
                          <a:effectLst/>
                          <a:latin typeface="Arial Black" panose="020B0A04020102020204" pitchFamily="34" charset="0"/>
                        </a:rPr>
                        <a:t>75,001</a:t>
                      </a:r>
                    </a:p>
                  </a:txBody>
                  <a:tcPr marL="3467" marR="3467" marT="34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700" b="0" i="0" u="none" strike="noStrike" baseline="0">
                          <a:solidFill>
                            <a:srgbClr val="000000"/>
                          </a:solidFill>
                          <a:effectLst/>
                          <a:latin typeface="Arial Black" panose="020B0A04020102020204" pitchFamily="34" charset="0"/>
                        </a:rPr>
                        <a:t>    100,000 </a:t>
                      </a:r>
                    </a:p>
                  </a:txBody>
                  <a:tcPr marL="3467" marR="3467" marT="346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baseline="0">
                          <a:solidFill>
                            <a:srgbClr val="000000"/>
                          </a:solidFill>
                          <a:effectLst/>
                          <a:latin typeface="Arial Black" panose="020B0A04020102020204" pitchFamily="34" charset="0"/>
                        </a:rPr>
                        <a:t>$346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497B0"/>
                    </a:solidFill>
                  </a:tcPr>
                </a:tc>
                <a:tc>
                  <a:txBody>
                    <a:bodyPr/>
                    <a:lstStyle/>
                    <a:p>
                      <a:pPr algn="r" fontAlgn="b"/>
                      <a:r>
                        <a:rPr lang="en-US" sz="700" b="0" i="0" u="none" strike="noStrike" baseline="0">
                          <a:solidFill>
                            <a:srgbClr val="000000"/>
                          </a:solidFill>
                          <a:effectLst/>
                          <a:latin typeface="Arial Black" panose="020B0A04020102020204" pitchFamily="34" charset="0"/>
                        </a:rPr>
                        <a:t>208</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baseline="0">
                          <a:solidFill>
                            <a:srgbClr val="000000"/>
                          </a:solidFill>
                          <a:effectLst/>
                          <a:latin typeface="Arial Black" panose="020B0A04020102020204" pitchFamily="34" charset="0"/>
                        </a:rPr>
                        <a:t>182</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497B0"/>
                    </a:solidFill>
                  </a:tcPr>
                </a:tc>
                <a:tc>
                  <a:txBody>
                    <a:bodyPr/>
                    <a:lstStyle/>
                    <a:p>
                      <a:pPr algn="r" fontAlgn="b"/>
                      <a:r>
                        <a:rPr lang="en-US" sz="700" b="0" i="0" u="none" strike="noStrike" baseline="0">
                          <a:solidFill>
                            <a:srgbClr val="000000"/>
                          </a:solidFill>
                          <a:effectLst/>
                          <a:latin typeface="Arial Black" panose="020B0A04020102020204" pitchFamily="34" charset="0"/>
                        </a:rPr>
                        <a:t>$293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294201656"/>
                  </a:ext>
                </a:extLst>
              </a:tr>
              <a:tr h="106443">
                <a:tc>
                  <a:txBody>
                    <a:bodyPr/>
                    <a:lstStyle/>
                    <a:p>
                      <a:pPr algn="r" fontAlgn="b"/>
                      <a:r>
                        <a:rPr lang="en-US" sz="700" b="0" i="0" u="none" strike="noStrike" baseline="0">
                          <a:solidFill>
                            <a:srgbClr val="000000"/>
                          </a:solidFill>
                          <a:effectLst/>
                          <a:latin typeface="Arial Black" panose="020B0A04020102020204" pitchFamily="34" charset="0"/>
                        </a:rPr>
                        <a:t>100,001</a:t>
                      </a:r>
                    </a:p>
                  </a:txBody>
                  <a:tcPr marL="3467" marR="3467" marT="34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700" b="0" i="0" u="none" strike="noStrike" baseline="0">
                          <a:solidFill>
                            <a:srgbClr val="000000"/>
                          </a:solidFill>
                          <a:effectLst/>
                          <a:latin typeface="Arial Black" panose="020B0A04020102020204" pitchFamily="34" charset="0"/>
                        </a:rPr>
                        <a:t>    125,000 </a:t>
                      </a:r>
                    </a:p>
                  </a:txBody>
                  <a:tcPr marL="3467" marR="3467" marT="346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baseline="0">
                          <a:solidFill>
                            <a:srgbClr val="000000"/>
                          </a:solidFill>
                          <a:effectLst/>
                          <a:latin typeface="Arial Black" panose="020B0A04020102020204" pitchFamily="34" charset="0"/>
                        </a:rPr>
                        <a:t>$410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497B0"/>
                    </a:solidFill>
                  </a:tcPr>
                </a:tc>
                <a:tc>
                  <a:txBody>
                    <a:bodyPr/>
                    <a:lstStyle/>
                    <a:p>
                      <a:pPr algn="r" fontAlgn="b"/>
                      <a:r>
                        <a:rPr lang="en-US" sz="700" b="0" i="0" u="none" strike="noStrike" baseline="0">
                          <a:solidFill>
                            <a:srgbClr val="000000"/>
                          </a:solidFill>
                          <a:effectLst/>
                          <a:latin typeface="Arial Black" panose="020B0A04020102020204" pitchFamily="34" charset="0"/>
                        </a:rPr>
                        <a:t>262</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baseline="0" dirty="0">
                          <a:solidFill>
                            <a:srgbClr val="000000"/>
                          </a:solidFill>
                          <a:effectLst/>
                          <a:latin typeface="Arial Black" panose="020B0A04020102020204" pitchFamily="34" charset="0"/>
                        </a:rPr>
                        <a:t>182</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497B0"/>
                    </a:solidFill>
                  </a:tcPr>
                </a:tc>
                <a:tc>
                  <a:txBody>
                    <a:bodyPr/>
                    <a:lstStyle/>
                    <a:p>
                      <a:pPr algn="r" fontAlgn="b"/>
                      <a:r>
                        <a:rPr lang="en-US" sz="700" b="0" i="0" u="none" strike="noStrike" baseline="0">
                          <a:solidFill>
                            <a:srgbClr val="000000"/>
                          </a:solidFill>
                          <a:effectLst/>
                          <a:latin typeface="Arial Black" panose="020B0A04020102020204" pitchFamily="34" charset="0"/>
                        </a:rPr>
                        <a:t>$347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070126579"/>
                  </a:ext>
                </a:extLst>
              </a:tr>
              <a:tr h="106443">
                <a:tc>
                  <a:txBody>
                    <a:bodyPr/>
                    <a:lstStyle/>
                    <a:p>
                      <a:pPr algn="r" fontAlgn="b"/>
                      <a:r>
                        <a:rPr lang="en-US" sz="700" b="0" i="0" u="none" strike="noStrike" baseline="0">
                          <a:solidFill>
                            <a:srgbClr val="000000"/>
                          </a:solidFill>
                          <a:effectLst/>
                          <a:latin typeface="Arial Black" panose="020B0A04020102020204" pitchFamily="34" charset="0"/>
                        </a:rPr>
                        <a:t>125,001</a:t>
                      </a:r>
                    </a:p>
                  </a:txBody>
                  <a:tcPr marL="3467" marR="3467" marT="346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0" i="0" u="none" strike="noStrike" baseline="0">
                          <a:solidFill>
                            <a:srgbClr val="000000"/>
                          </a:solidFill>
                          <a:effectLst/>
                          <a:latin typeface="Arial Black" panose="020B0A04020102020204" pitchFamily="34" charset="0"/>
                        </a:rPr>
                        <a:t> + </a:t>
                      </a:r>
                    </a:p>
                  </a:txBody>
                  <a:tcPr marL="3467" marR="3467" marT="346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n-US" sz="700" b="0" i="0" u="none" strike="noStrike" baseline="0">
                          <a:solidFill>
                            <a:srgbClr val="000000"/>
                          </a:solidFill>
                          <a:effectLst/>
                          <a:latin typeface="Arial Black" panose="020B0A04020102020204" pitchFamily="34" charset="0"/>
                        </a:rPr>
                        <a:t>$467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8497B0"/>
                    </a:solidFill>
                  </a:tcPr>
                </a:tc>
                <a:tc>
                  <a:txBody>
                    <a:bodyPr/>
                    <a:lstStyle/>
                    <a:p>
                      <a:pPr algn="r" fontAlgn="b"/>
                      <a:r>
                        <a:rPr lang="en-US" sz="700" b="0" i="0" u="none" strike="noStrike" baseline="0">
                          <a:solidFill>
                            <a:srgbClr val="000000"/>
                          </a:solidFill>
                          <a:effectLst/>
                          <a:latin typeface="Arial Black" panose="020B0A04020102020204" pitchFamily="34" charset="0"/>
                        </a:rPr>
                        <a:t>302</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n-US" sz="700" b="0" i="0" u="none" strike="noStrike" baseline="0">
                          <a:solidFill>
                            <a:srgbClr val="000000"/>
                          </a:solidFill>
                          <a:effectLst/>
                          <a:latin typeface="Arial Black" panose="020B0A04020102020204" pitchFamily="34" charset="0"/>
                        </a:rPr>
                        <a:t>182</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8497B0"/>
                    </a:solidFill>
                  </a:tcPr>
                </a:tc>
                <a:tc>
                  <a:txBody>
                    <a:bodyPr/>
                    <a:lstStyle/>
                    <a:p>
                      <a:pPr algn="r" fontAlgn="b"/>
                      <a:r>
                        <a:rPr lang="en-US" sz="700" b="0" i="0" u="none" strike="noStrike" baseline="0" dirty="0">
                          <a:solidFill>
                            <a:srgbClr val="000000"/>
                          </a:solidFill>
                          <a:effectLst/>
                          <a:latin typeface="Arial Black" panose="020B0A04020102020204" pitchFamily="34" charset="0"/>
                        </a:rPr>
                        <a:t>$397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5185428"/>
                  </a:ext>
                </a:extLst>
              </a:tr>
              <a:tr h="106443">
                <a:tc>
                  <a:txBody>
                    <a:bodyPr/>
                    <a:lstStyle/>
                    <a:p>
                      <a:pPr algn="l" fontAlgn="b"/>
                      <a:r>
                        <a:rPr lang="en-US" sz="700" b="0" i="0" u="none" strike="noStrike" baseline="0">
                          <a:solidFill>
                            <a:srgbClr val="000000"/>
                          </a:solidFill>
                          <a:effectLst/>
                          <a:latin typeface="Arial Black" panose="020B0A04020102020204" pitchFamily="34" charset="0"/>
                        </a:rPr>
                        <a:t>Employer Premium</a:t>
                      </a:r>
                    </a:p>
                  </a:txBody>
                  <a:tcPr marL="3467" marR="3467" marT="346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l" fontAlgn="b"/>
                      <a:r>
                        <a:rPr lang="en-US" sz="700" b="0" i="0" u="none" strike="noStrike" baseline="0">
                          <a:solidFill>
                            <a:srgbClr val="000000"/>
                          </a:solidFill>
                          <a:effectLst/>
                          <a:latin typeface="Arial Black" panose="020B0A04020102020204" pitchFamily="34" charset="0"/>
                        </a:rPr>
                        <a:t> </a:t>
                      </a:r>
                    </a:p>
                  </a:txBody>
                  <a:tcPr marL="3467" marR="3467" marT="346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r" fontAlgn="b"/>
                      <a:r>
                        <a:rPr lang="en-US" sz="700" b="0" i="0" u="none" strike="noStrike" baseline="0">
                          <a:solidFill>
                            <a:srgbClr val="000000"/>
                          </a:solidFill>
                          <a:effectLst/>
                          <a:latin typeface="Arial Black" panose="020B0A04020102020204" pitchFamily="34" charset="0"/>
                        </a:rPr>
                        <a:t>579</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l" fontAlgn="b"/>
                      <a:r>
                        <a:rPr lang="en-US" sz="700" b="0" i="0" u="none" strike="noStrike" baseline="0">
                          <a:solidFill>
                            <a:srgbClr val="000000"/>
                          </a:solidFill>
                          <a:effectLst/>
                          <a:latin typeface="Arial Black" panose="020B0A04020102020204" pitchFamily="34" charset="0"/>
                        </a:rPr>
                        <a:t> $                            414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l" fontAlgn="b"/>
                      <a:r>
                        <a:rPr lang="en-US" sz="700" b="0" i="0" u="none" strike="noStrike" baseline="0">
                          <a:solidFill>
                            <a:srgbClr val="000000"/>
                          </a:solidFill>
                          <a:effectLst/>
                          <a:latin typeface="Arial Black" panose="020B0A04020102020204" pitchFamily="34" charset="0"/>
                        </a:rPr>
                        <a:t> $                            483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l" fontAlgn="b"/>
                      <a:r>
                        <a:rPr lang="en-US" sz="700" b="0" i="0" u="none" strike="noStrike" baseline="0" dirty="0">
                          <a:solidFill>
                            <a:srgbClr val="000000"/>
                          </a:solidFill>
                          <a:effectLst/>
                          <a:latin typeface="Arial Black" panose="020B0A04020102020204" pitchFamily="34" charset="0"/>
                        </a:rPr>
                        <a:t> $                            501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543223602"/>
                  </a:ext>
                </a:extLst>
              </a:tr>
              <a:tr h="106443">
                <a:tc>
                  <a:txBody>
                    <a:bodyPr/>
                    <a:lstStyle/>
                    <a:p>
                      <a:pPr algn="l" fontAlgn="b"/>
                      <a:r>
                        <a:rPr lang="en-US" sz="700" b="0" i="0" u="none" strike="noStrike" baseline="0">
                          <a:solidFill>
                            <a:srgbClr val="000000"/>
                          </a:solidFill>
                          <a:effectLst/>
                          <a:latin typeface="Arial Black" panose="020B0A04020102020204" pitchFamily="34" charset="0"/>
                        </a:rPr>
                        <a:t> </a:t>
                      </a:r>
                    </a:p>
                  </a:txBody>
                  <a:tcPr marL="3467" marR="3467" marT="3467" marB="0" anchor="b">
                    <a:lnL>
                      <a:noFill/>
                    </a:lnL>
                    <a:lnR>
                      <a:noFill/>
                    </a:lnR>
                    <a:lnT w="12700" cap="flat" cmpd="sng" algn="ctr">
                      <a:solidFill>
                        <a:srgbClr val="000000"/>
                      </a:solidFill>
                      <a:prstDash val="solid"/>
                      <a:round/>
                      <a:headEnd type="none" w="med" len="med"/>
                      <a:tailEnd type="none" w="med" len="med"/>
                    </a:lnT>
                    <a:lnB>
                      <a:noFill/>
                    </a:lnB>
                    <a:solidFill>
                      <a:srgbClr val="F8CBAD"/>
                    </a:solidFill>
                  </a:tcPr>
                </a:tc>
                <a:tc>
                  <a:txBody>
                    <a:bodyPr/>
                    <a:lstStyle/>
                    <a:p>
                      <a:pPr algn="l" fontAlgn="b"/>
                      <a:r>
                        <a:rPr lang="en-US" sz="700" b="0" i="0" u="none" strike="noStrike" baseline="0">
                          <a:solidFill>
                            <a:srgbClr val="000000"/>
                          </a:solidFill>
                          <a:effectLst/>
                          <a:latin typeface="Arial Black" panose="020B0A04020102020204" pitchFamily="34" charset="0"/>
                        </a:rPr>
                        <a:t> </a:t>
                      </a:r>
                    </a:p>
                  </a:txBody>
                  <a:tcPr marL="3467" marR="3467" marT="3467" marB="0" anchor="b">
                    <a:lnL>
                      <a:noFill/>
                    </a:lnL>
                    <a:lnR>
                      <a:noFill/>
                    </a:lnR>
                    <a:lnT w="12700" cap="flat" cmpd="sng" algn="ctr">
                      <a:solidFill>
                        <a:srgbClr val="000000"/>
                      </a:solidFill>
                      <a:prstDash val="solid"/>
                      <a:round/>
                      <a:headEnd type="none" w="med" len="med"/>
                      <a:tailEnd type="none" w="med" len="med"/>
                    </a:lnT>
                    <a:lnB>
                      <a:noFill/>
                    </a:lnB>
                    <a:solidFill>
                      <a:srgbClr val="F8CBAD"/>
                    </a:solidFill>
                  </a:tcPr>
                </a:tc>
                <a:tc>
                  <a:txBody>
                    <a:bodyPr/>
                    <a:lstStyle/>
                    <a:p>
                      <a:pPr algn="l" fontAlgn="b"/>
                      <a:r>
                        <a:rPr lang="en-US" sz="700" b="0" i="0" u="none" strike="noStrike" baseline="0">
                          <a:solidFill>
                            <a:srgbClr val="000000"/>
                          </a:solidFill>
                          <a:effectLst/>
                          <a:latin typeface="Arial Black" panose="020B0A04020102020204" pitchFamily="34" charset="0"/>
                        </a:rPr>
                        <a:t> </a:t>
                      </a:r>
                    </a:p>
                  </a:txBody>
                  <a:tcPr marL="3467" marR="3467" marT="3467" marB="0" anchor="b">
                    <a:lnL>
                      <a:noFill/>
                    </a:lnL>
                    <a:lnR>
                      <a:noFill/>
                    </a:lnR>
                    <a:lnT w="12700" cap="flat" cmpd="sng" algn="ctr">
                      <a:solidFill>
                        <a:srgbClr val="000000"/>
                      </a:solidFill>
                      <a:prstDash val="solid"/>
                      <a:round/>
                      <a:headEnd type="none" w="med" len="med"/>
                      <a:tailEnd type="none" w="med" len="med"/>
                    </a:lnT>
                    <a:lnB>
                      <a:noFill/>
                    </a:lnB>
                    <a:solidFill>
                      <a:srgbClr val="F8CBAD"/>
                    </a:solidFill>
                  </a:tcPr>
                </a:tc>
                <a:tc>
                  <a:txBody>
                    <a:bodyPr/>
                    <a:lstStyle/>
                    <a:p>
                      <a:pPr algn="l" fontAlgn="b"/>
                      <a:r>
                        <a:rPr lang="en-US" sz="700" b="0" i="0" u="none" strike="noStrike" baseline="0">
                          <a:solidFill>
                            <a:srgbClr val="000000"/>
                          </a:solidFill>
                          <a:effectLst/>
                          <a:latin typeface="Arial Black" panose="020B0A04020102020204" pitchFamily="34" charset="0"/>
                        </a:rPr>
                        <a:t> </a:t>
                      </a:r>
                    </a:p>
                  </a:txBody>
                  <a:tcPr marL="3467" marR="3467" marT="3467" marB="0" anchor="b">
                    <a:lnL>
                      <a:noFill/>
                    </a:lnL>
                    <a:lnR>
                      <a:noFill/>
                    </a:lnR>
                    <a:lnT w="12700" cap="flat" cmpd="sng" algn="ctr">
                      <a:solidFill>
                        <a:srgbClr val="000000"/>
                      </a:solidFill>
                      <a:prstDash val="solid"/>
                      <a:round/>
                      <a:headEnd type="none" w="med" len="med"/>
                      <a:tailEnd type="none" w="med" len="med"/>
                    </a:lnT>
                    <a:lnB>
                      <a:noFill/>
                    </a:lnB>
                    <a:solidFill>
                      <a:srgbClr val="F8CBAD"/>
                    </a:solidFill>
                  </a:tcPr>
                </a:tc>
                <a:tc>
                  <a:txBody>
                    <a:bodyPr/>
                    <a:lstStyle/>
                    <a:p>
                      <a:pPr algn="l" fontAlgn="b"/>
                      <a:r>
                        <a:rPr lang="en-US" sz="700" b="0" i="0" u="none" strike="noStrike" baseline="0">
                          <a:solidFill>
                            <a:srgbClr val="000000"/>
                          </a:solidFill>
                          <a:effectLst/>
                          <a:latin typeface="Arial Black" panose="020B0A04020102020204" pitchFamily="34" charset="0"/>
                        </a:rPr>
                        <a:t> </a:t>
                      </a:r>
                    </a:p>
                  </a:txBody>
                  <a:tcPr marL="3467" marR="3467" marT="3467" marB="0" anchor="b">
                    <a:lnL>
                      <a:noFill/>
                    </a:lnL>
                    <a:lnR>
                      <a:noFill/>
                    </a:lnR>
                    <a:lnT w="12700" cap="flat" cmpd="sng" algn="ctr">
                      <a:solidFill>
                        <a:srgbClr val="000000"/>
                      </a:solidFill>
                      <a:prstDash val="solid"/>
                      <a:round/>
                      <a:headEnd type="none" w="med" len="med"/>
                      <a:tailEnd type="none" w="med" len="med"/>
                    </a:lnT>
                    <a:lnB>
                      <a:noFill/>
                    </a:lnB>
                    <a:solidFill>
                      <a:srgbClr val="F8CBAD"/>
                    </a:solidFill>
                  </a:tcPr>
                </a:tc>
                <a:tc>
                  <a:txBody>
                    <a:bodyPr/>
                    <a:lstStyle/>
                    <a:p>
                      <a:pPr algn="l" fontAlgn="b"/>
                      <a:r>
                        <a:rPr lang="en-US" sz="700" b="0" i="0" u="none" strike="noStrike" baseline="0">
                          <a:solidFill>
                            <a:srgbClr val="000000"/>
                          </a:solidFill>
                          <a:effectLst/>
                          <a:latin typeface="Arial Black" panose="020B0A04020102020204" pitchFamily="34" charset="0"/>
                        </a:rPr>
                        <a:t> </a:t>
                      </a:r>
                    </a:p>
                  </a:txBody>
                  <a:tcPr marL="3467" marR="3467" marT="3467" marB="0" anchor="b">
                    <a:lnL>
                      <a:noFill/>
                    </a:lnL>
                    <a:lnR>
                      <a:noFill/>
                    </a:lnR>
                    <a:lnT w="12700" cap="flat" cmpd="sng" algn="ctr">
                      <a:solidFill>
                        <a:srgbClr val="000000"/>
                      </a:solidFill>
                      <a:prstDash val="solid"/>
                      <a:round/>
                      <a:headEnd type="none" w="med" len="med"/>
                      <a:tailEnd type="none" w="med" len="med"/>
                    </a:lnT>
                    <a:lnB>
                      <a:noFill/>
                    </a:lnB>
                    <a:solidFill>
                      <a:srgbClr val="F8CBAD"/>
                    </a:solidFill>
                  </a:tcPr>
                </a:tc>
                <a:extLst>
                  <a:ext uri="{0D108BD9-81ED-4DB2-BD59-A6C34878D82A}">
                    <a16:rowId xmlns:a16="http://schemas.microsoft.com/office/drawing/2014/main" val="414942611"/>
                  </a:ext>
                </a:extLst>
              </a:tr>
              <a:tr h="106443">
                <a:tc>
                  <a:txBody>
                    <a:bodyPr/>
                    <a:lstStyle/>
                    <a:p>
                      <a:pPr algn="l" fontAlgn="b"/>
                      <a:r>
                        <a:rPr lang="en-US" sz="700" b="0" i="0" u="none" strike="noStrike" baseline="0">
                          <a:solidFill>
                            <a:srgbClr val="000000"/>
                          </a:solidFill>
                          <a:effectLst/>
                          <a:latin typeface="Arial Black" panose="020B0A04020102020204" pitchFamily="34" charset="0"/>
                        </a:rPr>
                        <a:t> </a:t>
                      </a:r>
                    </a:p>
                  </a:txBody>
                  <a:tcPr marL="3467" marR="3467" marT="3467" marB="0" anchor="b">
                    <a:lnL>
                      <a:noFill/>
                    </a:lnL>
                    <a:lnR>
                      <a:noFill/>
                    </a:lnR>
                    <a:lnT>
                      <a:noFill/>
                    </a:lnT>
                    <a:lnB w="12700" cap="flat" cmpd="sng" algn="ctr">
                      <a:solidFill>
                        <a:srgbClr val="000000"/>
                      </a:solidFill>
                      <a:prstDash val="solid"/>
                      <a:round/>
                      <a:headEnd type="none" w="med" len="med"/>
                      <a:tailEnd type="none" w="med" len="med"/>
                    </a:lnB>
                    <a:solidFill>
                      <a:srgbClr val="F8CBAD"/>
                    </a:solidFill>
                  </a:tcPr>
                </a:tc>
                <a:tc>
                  <a:txBody>
                    <a:bodyPr/>
                    <a:lstStyle/>
                    <a:p>
                      <a:pPr algn="l" fontAlgn="b"/>
                      <a:r>
                        <a:rPr lang="en-US" sz="700" b="0" i="0" u="none" strike="noStrike" baseline="0">
                          <a:solidFill>
                            <a:srgbClr val="000000"/>
                          </a:solidFill>
                          <a:effectLst/>
                          <a:latin typeface="Arial Black" panose="020B0A04020102020204" pitchFamily="34" charset="0"/>
                        </a:rPr>
                        <a:t> </a:t>
                      </a:r>
                    </a:p>
                  </a:txBody>
                  <a:tcPr marL="3467" marR="3467" marT="3467" marB="0" anchor="b">
                    <a:lnL>
                      <a:noFill/>
                    </a:lnL>
                    <a:lnR>
                      <a:noFill/>
                    </a:lnR>
                    <a:lnT>
                      <a:noFill/>
                    </a:lnT>
                    <a:lnB w="12700" cap="flat" cmpd="sng" algn="ctr">
                      <a:solidFill>
                        <a:srgbClr val="000000"/>
                      </a:solidFill>
                      <a:prstDash val="solid"/>
                      <a:round/>
                      <a:headEnd type="none" w="med" len="med"/>
                      <a:tailEnd type="none" w="med" len="med"/>
                    </a:lnB>
                    <a:solidFill>
                      <a:srgbClr val="F8CBAD"/>
                    </a:solidFill>
                  </a:tcPr>
                </a:tc>
                <a:tc>
                  <a:txBody>
                    <a:bodyPr/>
                    <a:lstStyle/>
                    <a:p>
                      <a:pPr algn="l" fontAlgn="b"/>
                      <a:r>
                        <a:rPr lang="en-US" sz="700" b="0" i="0" u="none" strike="noStrike" baseline="0">
                          <a:solidFill>
                            <a:srgbClr val="000000"/>
                          </a:solidFill>
                          <a:effectLst/>
                          <a:latin typeface="Arial Black" panose="020B0A04020102020204" pitchFamily="34" charset="0"/>
                        </a:rPr>
                        <a:t> </a:t>
                      </a:r>
                    </a:p>
                  </a:txBody>
                  <a:tcPr marL="3467" marR="3467" marT="3467" marB="0" anchor="b">
                    <a:lnL>
                      <a:noFill/>
                    </a:lnL>
                    <a:lnR>
                      <a:noFill/>
                    </a:lnR>
                    <a:lnT>
                      <a:noFill/>
                    </a:lnT>
                    <a:lnB w="12700" cap="flat" cmpd="sng" algn="ctr">
                      <a:solidFill>
                        <a:srgbClr val="000000"/>
                      </a:solidFill>
                      <a:prstDash val="solid"/>
                      <a:round/>
                      <a:headEnd type="none" w="med" len="med"/>
                      <a:tailEnd type="none" w="med" len="med"/>
                    </a:lnB>
                    <a:solidFill>
                      <a:srgbClr val="F8CBAD"/>
                    </a:solidFill>
                  </a:tcPr>
                </a:tc>
                <a:tc>
                  <a:txBody>
                    <a:bodyPr/>
                    <a:lstStyle/>
                    <a:p>
                      <a:pPr algn="l" fontAlgn="b"/>
                      <a:r>
                        <a:rPr lang="en-US" sz="700" b="0" i="0" u="none" strike="noStrike" baseline="0">
                          <a:solidFill>
                            <a:srgbClr val="000000"/>
                          </a:solidFill>
                          <a:effectLst/>
                          <a:latin typeface="Arial Black" panose="020B0A04020102020204" pitchFamily="34" charset="0"/>
                        </a:rPr>
                        <a:t> </a:t>
                      </a:r>
                    </a:p>
                  </a:txBody>
                  <a:tcPr marL="3467" marR="3467" marT="3467" marB="0" anchor="b">
                    <a:lnL>
                      <a:noFill/>
                    </a:lnL>
                    <a:lnR>
                      <a:noFill/>
                    </a:lnR>
                    <a:lnT>
                      <a:noFill/>
                    </a:lnT>
                    <a:lnB w="12700" cap="flat" cmpd="sng" algn="ctr">
                      <a:solidFill>
                        <a:srgbClr val="000000"/>
                      </a:solidFill>
                      <a:prstDash val="solid"/>
                      <a:round/>
                      <a:headEnd type="none" w="med" len="med"/>
                      <a:tailEnd type="none" w="med" len="med"/>
                    </a:lnB>
                    <a:solidFill>
                      <a:srgbClr val="F8CBAD"/>
                    </a:solidFill>
                  </a:tcPr>
                </a:tc>
                <a:tc>
                  <a:txBody>
                    <a:bodyPr/>
                    <a:lstStyle/>
                    <a:p>
                      <a:pPr algn="l" fontAlgn="b"/>
                      <a:r>
                        <a:rPr lang="en-US" sz="700" b="0" i="0" u="none" strike="noStrike" baseline="0">
                          <a:solidFill>
                            <a:srgbClr val="000000"/>
                          </a:solidFill>
                          <a:effectLst/>
                          <a:latin typeface="Arial Black" panose="020B0A04020102020204" pitchFamily="34" charset="0"/>
                        </a:rPr>
                        <a:t> </a:t>
                      </a:r>
                    </a:p>
                  </a:txBody>
                  <a:tcPr marL="3467" marR="3467" marT="3467" marB="0" anchor="b">
                    <a:lnL>
                      <a:noFill/>
                    </a:lnL>
                    <a:lnR>
                      <a:noFill/>
                    </a:lnR>
                    <a:lnT>
                      <a:noFill/>
                    </a:lnT>
                    <a:lnB w="12700" cap="flat" cmpd="sng" algn="ctr">
                      <a:solidFill>
                        <a:srgbClr val="000000"/>
                      </a:solidFill>
                      <a:prstDash val="solid"/>
                      <a:round/>
                      <a:headEnd type="none" w="med" len="med"/>
                      <a:tailEnd type="none" w="med" len="med"/>
                    </a:lnB>
                    <a:solidFill>
                      <a:srgbClr val="F8CBAD"/>
                    </a:solidFill>
                  </a:tcPr>
                </a:tc>
                <a:tc>
                  <a:txBody>
                    <a:bodyPr/>
                    <a:lstStyle/>
                    <a:p>
                      <a:pPr algn="l" fontAlgn="b"/>
                      <a:r>
                        <a:rPr lang="en-US" sz="700" b="0" i="0" u="none" strike="noStrike" baseline="0" dirty="0">
                          <a:solidFill>
                            <a:srgbClr val="000000"/>
                          </a:solidFill>
                          <a:effectLst/>
                          <a:latin typeface="Arial Black" panose="020B0A04020102020204" pitchFamily="34" charset="0"/>
                        </a:rPr>
                        <a:t> </a:t>
                      </a:r>
                    </a:p>
                  </a:txBody>
                  <a:tcPr marL="3467" marR="3467" marT="3467" marB="0" anchor="b">
                    <a:lnL>
                      <a:noFill/>
                    </a:lnL>
                    <a:lnR>
                      <a:noFill/>
                    </a:lnR>
                    <a:lnT>
                      <a:noFill/>
                    </a:lnT>
                    <a:lnB w="1270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1206642855"/>
                  </a:ext>
                </a:extLst>
              </a:tr>
              <a:tr h="106443">
                <a:tc>
                  <a:txBody>
                    <a:bodyPr/>
                    <a:lstStyle/>
                    <a:p>
                      <a:pPr algn="l" fontAlgn="b"/>
                      <a:r>
                        <a:rPr lang="en-US" sz="700" b="0" i="0" u="none" strike="noStrike" baseline="0">
                          <a:solidFill>
                            <a:srgbClr val="000000"/>
                          </a:solidFill>
                          <a:effectLst/>
                          <a:latin typeface="Arial Black" panose="020B0A04020102020204" pitchFamily="34" charset="0"/>
                        </a:rPr>
                        <a:t> </a:t>
                      </a:r>
                    </a:p>
                  </a:txBody>
                  <a:tcPr marL="3467" marR="3467" marT="346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baseline="0">
                          <a:solidFill>
                            <a:srgbClr val="000000"/>
                          </a:solidFill>
                          <a:effectLst/>
                          <a:latin typeface="Arial Black" panose="020B0A04020102020204" pitchFamily="34" charset="0"/>
                        </a:rPr>
                        <a:t> </a:t>
                      </a:r>
                    </a:p>
                  </a:txBody>
                  <a:tcPr marL="3467" marR="3467" marT="346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700" b="1" i="0" u="none" strike="noStrike" baseline="0">
                          <a:solidFill>
                            <a:srgbClr val="000000"/>
                          </a:solidFill>
                          <a:effectLst/>
                          <a:latin typeface="Arial Black" panose="020B0A04020102020204" pitchFamily="34" charset="0"/>
                        </a:rPr>
                        <a:t>Family Coverage</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97B0"/>
                    </a:solidFill>
                  </a:tcPr>
                </a:tc>
                <a:tc>
                  <a:txBody>
                    <a:bodyPr/>
                    <a:lstStyle/>
                    <a:p>
                      <a:pPr algn="ctr" fontAlgn="b"/>
                      <a:r>
                        <a:rPr lang="en-US" sz="700" b="1" i="0" u="none" strike="noStrike" baseline="0">
                          <a:solidFill>
                            <a:srgbClr val="000000"/>
                          </a:solidFill>
                          <a:effectLst/>
                          <a:latin typeface="Arial Black" panose="020B0A04020102020204" pitchFamily="34" charset="0"/>
                        </a:rPr>
                        <a:t>Family Coverage</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700" b="1" i="0" u="none" strike="noStrike" baseline="0" dirty="0">
                          <a:solidFill>
                            <a:srgbClr val="000000"/>
                          </a:solidFill>
                          <a:effectLst/>
                          <a:latin typeface="Arial Black" panose="020B0A04020102020204" pitchFamily="34" charset="0"/>
                        </a:rPr>
                        <a:t>Family Coverage</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97B0"/>
                    </a:solidFill>
                  </a:tcPr>
                </a:tc>
                <a:tc>
                  <a:txBody>
                    <a:bodyPr/>
                    <a:lstStyle/>
                    <a:p>
                      <a:pPr algn="ctr" fontAlgn="b"/>
                      <a:r>
                        <a:rPr lang="en-US" sz="700" b="1" i="0" u="none" strike="noStrike" baseline="0" dirty="0">
                          <a:solidFill>
                            <a:srgbClr val="000000"/>
                          </a:solidFill>
                          <a:effectLst/>
                          <a:latin typeface="Arial Black" panose="020B0A04020102020204" pitchFamily="34" charset="0"/>
                        </a:rPr>
                        <a:t> Family Coverage</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4429584"/>
                  </a:ext>
                </a:extLst>
              </a:tr>
              <a:tr h="106443">
                <a:tc gridSpan="2">
                  <a:txBody>
                    <a:bodyPr/>
                    <a:lstStyle/>
                    <a:p>
                      <a:pPr algn="ctr" fontAlgn="b"/>
                      <a:r>
                        <a:rPr lang="en-US" sz="700" b="1" i="0" u="none" strike="noStrike" baseline="0">
                          <a:solidFill>
                            <a:srgbClr val="000000"/>
                          </a:solidFill>
                          <a:effectLst/>
                          <a:latin typeface="Arial Black" panose="020B0A04020102020204" pitchFamily="34" charset="0"/>
                        </a:rPr>
                        <a:t>Salary Range</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ctr" fontAlgn="b"/>
                      <a:r>
                        <a:rPr lang="en-US" sz="700" b="1" i="0" u="none" strike="noStrike" baseline="0">
                          <a:solidFill>
                            <a:srgbClr val="000000"/>
                          </a:solidFill>
                          <a:effectLst/>
                          <a:latin typeface="Arial Black" panose="020B0A04020102020204" pitchFamily="34" charset="0"/>
                        </a:rPr>
                        <a:t> Monthly Premium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97B0"/>
                    </a:solidFill>
                  </a:tcPr>
                </a:tc>
                <a:tc>
                  <a:txBody>
                    <a:bodyPr/>
                    <a:lstStyle/>
                    <a:p>
                      <a:pPr algn="ctr" fontAlgn="b"/>
                      <a:r>
                        <a:rPr lang="en-US" sz="700" b="1" i="0" u="none" strike="noStrike" baseline="0">
                          <a:solidFill>
                            <a:srgbClr val="000000"/>
                          </a:solidFill>
                          <a:effectLst/>
                          <a:latin typeface="Arial Black" panose="020B0A04020102020204" pitchFamily="34" charset="0"/>
                        </a:rPr>
                        <a:t> Monthly Premium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700" b="1" i="0" u="none" strike="noStrike" baseline="0" dirty="0">
                          <a:solidFill>
                            <a:srgbClr val="000000"/>
                          </a:solidFill>
                          <a:effectLst/>
                          <a:latin typeface="Arial Black" panose="020B0A04020102020204" pitchFamily="34" charset="0"/>
                        </a:rPr>
                        <a:t> Monthly Premium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97B0"/>
                    </a:solidFill>
                  </a:tcPr>
                </a:tc>
                <a:tc>
                  <a:txBody>
                    <a:bodyPr/>
                    <a:lstStyle/>
                    <a:p>
                      <a:pPr algn="ctr" fontAlgn="b"/>
                      <a:r>
                        <a:rPr lang="en-US" sz="700" b="1" i="0" u="none" strike="noStrike" baseline="0">
                          <a:solidFill>
                            <a:srgbClr val="000000"/>
                          </a:solidFill>
                          <a:effectLst/>
                          <a:latin typeface="Arial Black" panose="020B0A04020102020204" pitchFamily="34" charset="0"/>
                        </a:rPr>
                        <a:t> Monthly Premium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0994444"/>
                  </a:ext>
                </a:extLst>
              </a:tr>
              <a:tr h="106443">
                <a:tc gridSpan="2">
                  <a:txBody>
                    <a:bodyPr/>
                    <a:lstStyle/>
                    <a:p>
                      <a:pPr algn="ctr" fontAlgn="b"/>
                      <a:r>
                        <a:rPr lang="en-US" sz="700" b="1" i="0" u="none" strike="noStrike" baseline="0">
                          <a:solidFill>
                            <a:srgbClr val="000000"/>
                          </a:solidFill>
                          <a:effectLst/>
                          <a:latin typeface="Arial Black" panose="020B0A04020102020204" pitchFamily="34" charset="0"/>
                        </a:rPr>
                        <a:t>Family</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r>
                        <a:rPr lang="en-US" sz="700" b="1" i="0" u="none" strike="noStrike" baseline="0">
                          <a:solidFill>
                            <a:srgbClr val="000000"/>
                          </a:solidFill>
                          <a:effectLst/>
                          <a:latin typeface="Arial Black" panose="020B0A04020102020204" pitchFamily="34" charset="0"/>
                        </a:rPr>
                        <a:t> Standard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97B0"/>
                    </a:solidFill>
                  </a:tcPr>
                </a:tc>
                <a:tc>
                  <a:txBody>
                    <a:bodyPr/>
                    <a:lstStyle/>
                    <a:p>
                      <a:pPr algn="ctr" fontAlgn="b"/>
                      <a:r>
                        <a:rPr lang="en-US" sz="700" b="1" i="0" u="none" strike="noStrike" baseline="0">
                          <a:solidFill>
                            <a:srgbClr val="000000"/>
                          </a:solidFill>
                          <a:effectLst/>
                          <a:latin typeface="Arial Black" panose="020B0A04020102020204" pitchFamily="34" charset="0"/>
                        </a:rPr>
                        <a:t> Standard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700" b="1" i="0" u="none" strike="noStrike" baseline="0">
                          <a:solidFill>
                            <a:srgbClr val="000000"/>
                          </a:solidFill>
                          <a:effectLst/>
                          <a:latin typeface="Arial Black" panose="020B0A04020102020204" pitchFamily="34" charset="0"/>
                        </a:rPr>
                        <a:t> Standard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97B0"/>
                    </a:solidFill>
                  </a:tcPr>
                </a:tc>
                <a:tc>
                  <a:txBody>
                    <a:bodyPr/>
                    <a:lstStyle/>
                    <a:p>
                      <a:pPr algn="ctr" fontAlgn="b"/>
                      <a:r>
                        <a:rPr lang="en-US" sz="700" b="1" i="0" u="none" strike="noStrike" baseline="0">
                          <a:solidFill>
                            <a:srgbClr val="000000"/>
                          </a:solidFill>
                          <a:effectLst/>
                          <a:latin typeface="Arial Black" panose="020B0A04020102020204" pitchFamily="34" charset="0"/>
                        </a:rPr>
                        <a:t> Standard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8484887"/>
                  </a:ext>
                </a:extLst>
              </a:tr>
              <a:tr h="106443">
                <a:tc>
                  <a:txBody>
                    <a:bodyPr/>
                    <a:lstStyle/>
                    <a:p>
                      <a:pPr algn="l" fontAlgn="b"/>
                      <a:r>
                        <a:rPr lang="en-US" sz="700" b="0" i="0" u="none" strike="noStrike" baseline="0">
                          <a:solidFill>
                            <a:srgbClr val="000000"/>
                          </a:solidFill>
                          <a:effectLst/>
                          <a:latin typeface="Arial Black" panose="020B0A04020102020204" pitchFamily="34" charset="0"/>
                        </a:rPr>
                        <a:t> $                                -   </a:t>
                      </a:r>
                    </a:p>
                  </a:txBody>
                  <a:tcPr marL="3467" marR="3467" marT="346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US" sz="700" b="0" i="0" u="none" strike="noStrike" baseline="0">
                          <a:solidFill>
                            <a:srgbClr val="000000"/>
                          </a:solidFill>
                          <a:effectLst/>
                          <a:latin typeface="Arial Black" panose="020B0A04020102020204" pitchFamily="34" charset="0"/>
                        </a:rPr>
                        <a:t> $   20,000 </a:t>
                      </a:r>
                    </a:p>
                  </a:txBody>
                  <a:tcPr marL="3467" marR="3467" marT="346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b"/>
                      <a:r>
                        <a:rPr lang="en-US" sz="700" b="0" i="0" u="none" strike="noStrike" baseline="0">
                          <a:solidFill>
                            <a:srgbClr val="000000"/>
                          </a:solidFill>
                          <a:effectLst/>
                          <a:latin typeface="Arial Black" panose="020B0A04020102020204" pitchFamily="34" charset="0"/>
                        </a:rPr>
                        <a:t>$185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497B0"/>
                    </a:solidFill>
                  </a:tcPr>
                </a:tc>
                <a:tc>
                  <a:txBody>
                    <a:bodyPr/>
                    <a:lstStyle/>
                    <a:p>
                      <a:pPr algn="r" fontAlgn="b"/>
                      <a:r>
                        <a:rPr lang="en-US" sz="700" b="0" i="0" u="none" strike="noStrike" baseline="0">
                          <a:solidFill>
                            <a:srgbClr val="000000"/>
                          </a:solidFill>
                          <a:effectLst/>
                          <a:latin typeface="Arial Black" panose="020B0A04020102020204" pitchFamily="34" charset="0"/>
                        </a:rPr>
                        <a:t>$118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b"/>
                      <a:r>
                        <a:rPr lang="en-US" sz="700" b="0" i="0" u="none" strike="noStrike" baseline="0">
                          <a:solidFill>
                            <a:srgbClr val="000000"/>
                          </a:solidFill>
                          <a:effectLst/>
                          <a:latin typeface="Arial Black" panose="020B0A04020102020204" pitchFamily="34" charset="0"/>
                        </a:rPr>
                        <a:t>$304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497B0"/>
                    </a:solidFill>
                  </a:tcPr>
                </a:tc>
                <a:tc>
                  <a:txBody>
                    <a:bodyPr/>
                    <a:lstStyle/>
                    <a:p>
                      <a:pPr algn="r" fontAlgn="b"/>
                      <a:r>
                        <a:rPr lang="en-US" sz="700" b="0" i="0" u="none" strike="noStrike" baseline="0" dirty="0">
                          <a:solidFill>
                            <a:srgbClr val="000000"/>
                          </a:solidFill>
                          <a:effectLst/>
                          <a:latin typeface="Arial Black" panose="020B0A04020102020204" pitchFamily="34" charset="0"/>
                        </a:rPr>
                        <a:t>$149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393689570"/>
                  </a:ext>
                </a:extLst>
              </a:tr>
              <a:tr h="106443">
                <a:tc>
                  <a:txBody>
                    <a:bodyPr/>
                    <a:lstStyle/>
                    <a:p>
                      <a:pPr algn="r" fontAlgn="b"/>
                      <a:r>
                        <a:rPr lang="en-US" sz="700" b="0" i="0" u="none" strike="noStrike" baseline="0">
                          <a:solidFill>
                            <a:srgbClr val="000000"/>
                          </a:solidFill>
                          <a:effectLst/>
                          <a:latin typeface="Arial Black" panose="020B0A04020102020204" pitchFamily="34" charset="0"/>
                        </a:rPr>
                        <a:t>20,001</a:t>
                      </a:r>
                    </a:p>
                  </a:txBody>
                  <a:tcPr marL="3467" marR="3467" marT="34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0" i="0" u="none" strike="noStrike" baseline="0">
                          <a:solidFill>
                            <a:srgbClr val="000000"/>
                          </a:solidFill>
                          <a:effectLst/>
                          <a:latin typeface="Arial Black" panose="020B0A04020102020204" pitchFamily="34" charset="0"/>
                        </a:rPr>
                        <a:t>       30,000 </a:t>
                      </a:r>
                    </a:p>
                  </a:txBody>
                  <a:tcPr marL="3467" marR="3467" marT="346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baseline="0">
                          <a:solidFill>
                            <a:srgbClr val="000000"/>
                          </a:solidFill>
                          <a:effectLst/>
                          <a:latin typeface="Arial Black" panose="020B0A04020102020204" pitchFamily="34" charset="0"/>
                        </a:rPr>
                        <a:t>$234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497B0"/>
                    </a:solidFill>
                  </a:tcPr>
                </a:tc>
                <a:tc>
                  <a:txBody>
                    <a:bodyPr/>
                    <a:lstStyle/>
                    <a:p>
                      <a:pPr algn="r" fontAlgn="b"/>
                      <a:r>
                        <a:rPr lang="en-US" sz="700" b="0" i="0" u="none" strike="noStrike" baseline="0">
                          <a:solidFill>
                            <a:srgbClr val="000000"/>
                          </a:solidFill>
                          <a:effectLst/>
                          <a:latin typeface="Arial Black" panose="020B0A04020102020204" pitchFamily="34" charset="0"/>
                        </a:rPr>
                        <a:t>$145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baseline="0">
                          <a:solidFill>
                            <a:srgbClr val="000000"/>
                          </a:solidFill>
                          <a:effectLst/>
                          <a:latin typeface="Arial Black" panose="020B0A04020102020204" pitchFamily="34" charset="0"/>
                        </a:rPr>
                        <a:t>$304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497B0"/>
                    </a:solidFill>
                  </a:tcPr>
                </a:tc>
                <a:tc>
                  <a:txBody>
                    <a:bodyPr/>
                    <a:lstStyle/>
                    <a:p>
                      <a:pPr algn="r" fontAlgn="b"/>
                      <a:r>
                        <a:rPr lang="en-US" sz="700" b="0" i="0" u="none" strike="noStrike" baseline="0" dirty="0">
                          <a:solidFill>
                            <a:srgbClr val="000000"/>
                          </a:solidFill>
                          <a:effectLst/>
                          <a:latin typeface="Arial Black" panose="020B0A04020102020204" pitchFamily="34" charset="0"/>
                        </a:rPr>
                        <a:t>$192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41100706"/>
                  </a:ext>
                </a:extLst>
              </a:tr>
              <a:tr h="106443">
                <a:tc>
                  <a:txBody>
                    <a:bodyPr/>
                    <a:lstStyle/>
                    <a:p>
                      <a:pPr algn="r" fontAlgn="b"/>
                      <a:r>
                        <a:rPr lang="en-US" sz="700" b="0" i="0" u="none" strike="noStrike" baseline="0">
                          <a:solidFill>
                            <a:srgbClr val="000000"/>
                          </a:solidFill>
                          <a:effectLst/>
                          <a:latin typeface="Arial Black" panose="020B0A04020102020204" pitchFamily="34" charset="0"/>
                        </a:rPr>
                        <a:t>30,001</a:t>
                      </a:r>
                    </a:p>
                  </a:txBody>
                  <a:tcPr marL="3467" marR="3467" marT="34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0" i="0" u="none" strike="noStrike" baseline="0">
                          <a:solidFill>
                            <a:srgbClr val="000000"/>
                          </a:solidFill>
                          <a:effectLst/>
                          <a:latin typeface="Arial Black" panose="020B0A04020102020204" pitchFamily="34" charset="0"/>
                        </a:rPr>
                        <a:t>       36,000 </a:t>
                      </a:r>
                    </a:p>
                  </a:txBody>
                  <a:tcPr marL="3467" marR="3467" marT="346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baseline="0">
                          <a:solidFill>
                            <a:srgbClr val="000000"/>
                          </a:solidFill>
                          <a:effectLst/>
                          <a:latin typeface="Arial Black" panose="020B0A04020102020204" pitchFamily="34" charset="0"/>
                        </a:rPr>
                        <a:t>$261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497B0"/>
                    </a:solidFill>
                  </a:tcPr>
                </a:tc>
                <a:tc>
                  <a:txBody>
                    <a:bodyPr/>
                    <a:lstStyle/>
                    <a:p>
                      <a:pPr algn="r" fontAlgn="b"/>
                      <a:r>
                        <a:rPr lang="en-US" sz="700" b="0" i="0" u="none" strike="noStrike" baseline="0">
                          <a:solidFill>
                            <a:srgbClr val="000000"/>
                          </a:solidFill>
                          <a:effectLst/>
                          <a:latin typeface="Arial Black" panose="020B0A04020102020204" pitchFamily="34" charset="0"/>
                        </a:rPr>
                        <a:t>$159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baseline="0">
                          <a:solidFill>
                            <a:srgbClr val="000000"/>
                          </a:solidFill>
                          <a:effectLst/>
                          <a:latin typeface="Arial Black" panose="020B0A04020102020204" pitchFamily="34" charset="0"/>
                        </a:rPr>
                        <a:t>$304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497B0"/>
                    </a:solidFill>
                  </a:tcPr>
                </a:tc>
                <a:tc>
                  <a:txBody>
                    <a:bodyPr/>
                    <a:lstStyle/>
                    <a:p>
                      <a:pPr algn="r" fontAlgn="b"/>
                      <a:r>
                        <a:rPr lang="en-US" sz="700" b="0" i="0" u="none" strike="noStrike" baseline="0">
                          <a:solidFill>
                            <a:srgbClr val="000000"/>
                          </a:solidFill>
                          <a:effectLst/>
                          <a:latin typeface="Arial Black" panose="020B0A04020102020204" pitchFamily="34" charset="0"/>
                        </a:rPr>
                        <a:t>$215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699547327"/>
                  </a:ext>
                </a:extLst>
              </a:tr>
              <a:tr h="106443">
                <a:tc>
                  <a:txBody>
                    <a:bodyPr/>
                    <a:lstStyle/>
                    <a:p>
                      <a:pPr algn="r" fontAlgn="b"/>
                      <a:r>
                        <a:rPr lang="en-US" sz="700" b="0" i="0" u="none" strike="noStrike" baseline="0">
                          <a:solidFill>
                            <a:srgbClr val="000000"/>
                          </a:solidFill>
                          <a:effectLst/>
                          <a:latin typeface="Arial Black" panose="020B0A04020102020204" pitchFamily="34" charset="0"/>
                        </a:rPr>
                        <a:t>36,001</a:t>
                      </a:r>
                    </a:p>
                  </a:txBody>
                  <a:tcPr marL="3467" marR="3467" marT="34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0" i="0" u="none" strike="noStrike" baseline="0">
                          <a:solidFill>
                            <a:srgbClr val="000000"/>
                          </a:solidFill>
                          <a:effectLst/>
                          <a:latin typeface="Arial Black" panose="020B0A04020102020204" pitchFamily="34" charset="0"/>
                        </a:rPr>
                        <a:t>       42,000 </a:t>
                      </a:r>
                    </a:p>
                  </a:txBody>
                  <a:tcPr marL="3467" marR="3467" marT="346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baseline="0">
                          <a:solidFill>
                            <a:srgbClr val="000000"/>
                          </a:solidFill>
                          <a:effectLst/>
                          <a:latin typeface="Arial Black" panose="020B0A04020102020204" pitchFamily="34" charset="0"/>
                        </a:rPr>
                        <a:t>$291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497B0"/>
                    </a:solidFill>
                  </a:tcPr>
                </a:tc>
                <a:tc>
                  <a:txBody>
                    <a:bodyPr/>
                    <a:lstStyle/>
                    <a:p>
                      <a:pPr algn="r" fontAlgn="b"/>
                      <a:r>
                        <a:rPr lang="en-US" sz="700" b="0" i="0" u="none" strike="noStrike" baseline="0">
                          <a:solidFill>
                            <a:srgbClr val="000000"/>
                          </a:solidFill>
                          <a:effectLst/>
                          <a:latin typeface="Arial Black" panose="020B0A04020102020204" pitchFamily="34" charset="0"/>
                        </a:rPr>
                        <a:t>$175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baseline="0">
                          <a:solidFill>
                            <a:srgbClr val="000000"/>
                          </a:solidFill>
                          <a:effectLst/>
                          <a:latin typeface="Arial Black" panose="020B0A04020102020204" pitchFamily="34" charset="0"/>
                        </a:rPr>
                        <a:t>$304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497B0"/>
                    </a:solidFill>
                  </a:tcPr>
                </a:tc>
                <a:tc>
                  <a:txBody>
                    <a:bodyPr/>
                    <a:lstStyle/>
                    <a:p>
                      <a:pPr algn="r" fontAlgn="b"/>
                      <a:r>
                        <a:rPr lang="en-US" sz="700" b="0" i="0" u="none" strike="noStrike" baseline="0" dirty="0">
                          <a:solidFill>
                            <a:srgbClr val="000000"/>
                          </a:solidFill>
                          <a:effectLst/>
                          <a:latin typeface="Arial Black" panose="020B0A04020102020204" pitchFamily="34" charset="0"/>
                        </a:rPr>
                        <a:t>$239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155685364"/>
                  </a:ext>
                </a:extLst>
              </a:tr>
              <a:tr h="106443">
                <a:tc>
                  <a:txBody>
                    <a:bodyPr/>
                    <a:lstStyle/>
                    <a:p>
                      <a:pPr algn="r" fontAlgn="b"/>
                      <a:r>
                        <a:rPr lang="en-US" sz="700" b="0" i="0" u="none" strike="noStrike" baseline="0">
                          <a:solidFill>
                            <a:srgbClr val="000000"/>
                          </a:solidFill>
                          <a:effectLst/>
                          <a:latin typeface="Arial Black" panose="020B0A04020102020204" pitchFamily="34" charset="0"/>
                        </a:rPr>
                        <a:t>42,001</a:t>
                      </a:r>
                    </a:p>
                  </a:txBody>
                  <a:tcPr marL="3467" marR="3467" marT="34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0" i="0" u="none" strike="noStrike" baseline="0">
                          <a:solidFill>
                            <a:srgbClr val="000000"/>
                          </a:solidFill>
                          <a:effectLst/>
                          <a:latin typeface="Arial Black" panose="020B0A04020102020204" pitchFamily="34" charset="0"/>
                        </a:rPr>
                        <a:t>       50,000 </a:t>
                      </a:r>
                    </a:p>
                  </a:txBody>
                  <a:tcPr marL="3467" marR="3467" marT="346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baseline="0">
                          <a:solidFill>
                            <a:srgbClr val="000000"/>
                          </a:solidFill>
                          <a:effectLst/>
                          <a:latin typeface="Arial Black" panose="020B0A04020102020204" pitchFamily="34" charset="0"/>
                        </a:rPr>
                        <a:t>$341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497B0"/>
                    </a:solidFill>
                  </a:tcPr>
                </a:tc>
                <a:tc>
                  <a:txBody>
                    <a:bodyPr/>
                    <a:lstStyle/>
                    <a:p>
                      <a:pPr algn="r" fontAlgn="b"/>
                      <a:r>
                        <a:rPr lang="en-US" sz="700" b="0" i="0" u="none" strike="noStrike" baseline="0">
                          <a:solidFill>
                            <a:srgbClr val="000000"/>
                          </a:solidFill>
                          <a:effectLst/>
                          <a:latin typeface="Arial Black" panose="020B0A04020102020204" pitchFamily="34" charset="0"/>
                        </a:rPr>
                        <a:t>$207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baseline="0">
                          <a:solidFill>
                            <a:srgbClr val="000000"/>
                          </a:solidFill>
                          <a:effectLst/>
                          <a:latin typeface="Arial Black" panose="020B0A04020102020204" pitchFamily="34" charset="0"/>
                        </a:rPr>
                        <a:t>$304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497B0"/>
                    </a:solidFill>
                  </a:tcPr>
                </a:tc>
                <a:tc>
                  <a:txBody>
                    <a:bodyPr/>
                    <a:lstStyle/>
                    <a:p>
                      <a:pPr algn="r" fontAlgn="b"/>
                      <a:r>
                        <a:rPr lang="en-US" sz="700" b="0" i="0" u="none" strike="noStrike" baseline="0" dirty="0">
                          <a:solidFill>
                            <a:srgbClr val="000000"/>
                          </a:solidFill>
                          <a:effectLst/>
                          <a:latin typeface="Arial Black" panose="020B0A04020102020204" pitchFamily="34" charset="0"/>
                        </a:rPr>
                        <a:t>$283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242806049"/>
                  </a:ext>
                </a:extLst>
              </a:tr>
              <a:tr h="106443">
                <a:tc>
                  <a:txBody>
                    <a:bodyPr/>
                    <a:lstStyle/>
                    <a:p>
                      <a:pPr algn="r" fontAlgn="b"/>
                      <a:r>
                        <a:rPr lang="en-US" sz="700" b="0" i="0" u="none" strike="noStrike" baseline="0">
                          <a:solidFill>
                            <a:srgbClr val="000000"/>
                          </a:solidFill>
                          <a:effectLst/>
                          <a:latin typeface="Arial Black" panose="020B0A04020102020204" pitchFamily="34" charset="0"/>
                        </a:rPr>
                        <a:t>50,001</a:t>
                      </a:r>
                    </a:p>
                  </a:txBody>
                  <a:tcPr marL="3467" marR="3467" marT="34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0" i="0" u="none" strike="noStrike" baseline="0">
                          <a:solidFill>
                            <a:srgbClr val="000000"/>
                          </a:solidFill>
                          <a:effectLst/>
                          <a:latin typeface="Arial Black" panose="020B0A04020102020204" pitchFamily="34" charset="0"/>
                        </a:rPr>
                        <a:t>       62,500 </a:t>
                      </a:r>
                    </a:p>
                  </a:txBody>
                  <a:tcPr marL="3467" marR="3467" marT="346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baseline="0">
                          <a:solidFill>
                            <a:srgbClr val="000000"/>
                          </a:solidFill>
                          <a:effectLst/>
                          <a:latin typeface="Arial Black" panose="020B0A04020102020204" pitchFamily="34" charset="0"/>
                        </a:rPr>
                        <a:t>$409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497B0"/>
                    </a:solidFill>
                  </a:tcPr>
                </a:tc>
                <a:tc>
                  <a:txBody>
                    <a:bodyPr/>
                    <a:lstStyle/>
                    <a:p>
                      <a:pPr algn="r" fontAlgn="b"/>
                      <a:r>
                        <a:rPr lang="en-US" sz="700" b="0" i="0" u="none" strike="noStrike" baseline="0">
                          <a:solidFill>
                            <a:srgbClr val="000000"/>
                          </a:solidFill>
                          <a:effectLst/>
                          <a:latin typeface="Arial Black" panose="020B0A04020102020204" pitchFamily="34" charset="0"/>
                        </a:rPr>
                        <a:t>$251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baseline="0">
                          <a:solidFill>
                            <a:srgbClr val="000000"/>
                          </a:solidFill>
                          <a:effectLst/>
                          <a:latin typeface="Arial Black" panose="020B0A04020102020204" pitchFamily="34" charset="0"/>
                        </a:rPr>
                        <a:t>$304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497B0"/>
                    </a:solidFill>
                  </a:tcPr>
                </a:tc>
                <a:tc>
                  <a:txBody>
                    <a:bodyPr/>
                    <a:lstStyle/>
                    <a:p>
                      <a:pPr algn="r" fontAlgn="b"/>
                      <a:r>
                        <a:rPr lang="en-US" sz="700" b="0" i="0" u="none" strike="noStrike" baseline="0">
                          <a:solidFill>
                            <a:srgbClr val="000000"/>
                          </a:solidFill>
                          <a:effectLst/>
                          <a:latin typeface="Arial Black" panose="020B0A04020102020204" pitchFamily="34" charset="0"/>
                        </a:rPr>
                        <a:t>$341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310696537"/>
                  </a:ext>
                </a:extLst>
              </a:tr>
              <a:tr h="106443">
                <a:tc>
                  <a:txBody>
                    <a:bodyPr/>
                    <a:lstStyle/>
                    <a:p>
                      <a:pPr algn="r" fontAlgn="b"/>
                      <a:r>
                        <a:rPr lang="en-US" sz="700" b="0" i="0" u="none" strike="noStrike" baseline="0">
                          <a:solidFill>
                            <a:srgbClr val="000000"/>
                          </a:solidFill>
                          <a:effectLst/>
                          <a:latin typeface="Arial Black" panose="020B0A04020102020204" pitchFamily="34" charset="0"/>
                        </a:rPr>
                        <a:t>62,501</a:t>
                      </a:r>
                    </a:p>
                  </a:txBody>
                  <a:tcPr marL="3467" marR="3467" marT="34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0" i="0" u="none" strike="noStrike" baseline="0">
                          <a:solidFill>
                            <a:srgbClr val="000000"/>
                          </a:solidFill>
                          <a:effectLst/>
                          <a:latin typeface="Arial Black" panose="020B0A04020102020204" pitchFamily="34" charset="0"/>
                        </a:rPr>
                        <a:t>       75,000 </a:t>
                      </a:r>
                    </a:p>
                  </a:txBody>
                  <a:tcPr marL="3467" marR="3467" marT="346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baseline="0">
                          <a:solidFill>
                            <a:srgbClr val="000000"/>
                          </a:solidFill>
                          <a:effectLst/>
                          <a:latin typeface="Arial Black" panose="020B0A04020102020204" pitchFamily="34" charset="0"/>
                        </a:rPr>
                        <a:t>$442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497B0"/>
                    </a:solidFill>
                  </a:tcPr>
                </a:tc>
                <a:tc>
                  <a:txBody>
                    <a:bodyPr/>
                    <a:lstStyle/>
                    <a:p>
                      <a:pPr algn="r" fontAlgn="b"/>
                      <a:r>
                        <a:rPr lang="en-US" sz="700" b="0" i="0" u="none" strike="noStrike" baseline="0">
                          <a:solidFill>
                            <a:srgbClr val="000000"/>
                          </a:solidFill>
                          <a:effectLst/>
                          <a:latin typeface="Arial Black" panose="020B0A04020102020204" pitchFamily="34" charset="0"/>
                        </a:rPr>
                        <a:t>$275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baseline="0">
                          <a:solidFill>
                            <a:srgbClr val="000000"/>
                          </a:solidFill>
                          <a:effectLst/>
                          <a:latin typeface="Arial Black" panose="020B0A04020102020204" pitchFamily="34" charset="0"/>
                        </a:rPr>
                        <a:t>$304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497B0"/>
                    </a:solidFill>
                  </a:tcPr>
                </a:tc>
                <a:tc>
                  <a:txBody>
                    <a:bodyPr/>
                    <a:lstStyle/>
                    <a:p>
                      <a:pPr algn="r" fontAlgn="b"/>
                      <a:r>
                        <a:rPr lang="en-US" sz="700" b="0" i="0" u="none" strike="noStrike" baseline="0" dirty="0">
                          <a:solidFill>
                            <a:srgbClr val="000000"/>
                          </a:solidFill>
                          <a:effectLst/>
                          <a:latin typeface="Arial Black" panose="020B0A04020102020204" pitchFamily="34" charset="0"/>
                        </a:rPr>
                        <a:t>$369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324918841"/>
                  </a:ext>
                </a:extLst>
              </a:tr>
              <a:tr h="106443">
                <a:tc>
                  <a:txBody>
                    <a:bodyPr/>
                    <a:lstStyle/>
                    <a:p>
                      <a:pPr algn="r" fontAlgn="b"/>
                      <a:r>
                        <a:rPr lang="en-US" sz="700" b="0" i="0" u="none" strike="noStrike" baseline="0">
                          <a:solidFill>
                            <a:srgbClr val="000000"/>
                          </a:solidFill>
                          <a:effectLst/>
                          <a:latin typeface="Arial Black" panose="020B0A04020102020204" pitchFamily="34" charset="0"/>
                        </a:rPr>
                        <a:t>75,001</a:t>
                      </a:r>
                    </a:p>
                  </a:txBody>
                  <a:tcPr marL="3467" marR="3467" marT="34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700" b="0" i="0" u="none" strike="noStrike" baseline="0">
                          <a:solidFill>
                            <a:srgbClr val="000000"/>
                          </a:solidFill>
                          <a:effectLst/>
                          <a:latin typeface="Arial Black" panose="020B0A04020102020204" pitchFamily="34" charset="0"/>
                        </a:rPr>
                        <a:t>    100,000 </a:t>
                      </a:r>
                    </a:p>
                  </a:txBody>
                  <a:tcPr marL="3467" marR="3467" marT="346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baseline="0">
                          <a:solidFill>
                            <a:srgbClr val="000000"/>
                          </a:solidFill>
                          <a:effectLst/>
                          <a:latin typeface="Arial Black" panose="020B0A04020102020204" pitchFamily="34" charset="0"/>
                        </a:rPr>
                        <a:t>$528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497B0"/>
                    </a:solidFill>
                  </a:tcPr>
                </a:tc>
                <a:tc>
                  <a:txBody>
                    <a:bodyPr/>
                    <a:lstStyle/>
                    <a:p>
                      <a:pPr algn="r" fontAlgn="b"/>
                      <a:r>
                        <a:rPr lang="en-US" sz="700" b="0" i="0" u="none" strike="noStrike" baseline="0">
                          <a:solidFill>
                            <a:srgbClr val="000000"/>
                          </a:solidFill>
                          <a:effectLst/>
                          <a:latin typeface="Arial Black" panose="020B0A04020102020204" pitchFamily="34" charset="0"/>
                        </a:rPr>
                        <a:t>$343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baseline="0">
                          <a:solidFill>
                            <a:srgbClr val="000000"/>
                          </a:solidFill>
                          <a:effectLst/>
                          <a:latin typeface="Arial Black" panose="020B0A04020102020204" pitchFamily="34" charset="0"/>
                        </a:rPr>
                        <a:t>$304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497B0"/>
                    </a:solidFill>
                  </a:tcPr>
                </a:tc>
                <a:tc>
                  <a:txBody>
                    <a:bodyPr/>
                    <a:lstStyle/>
                    <a:p>
                      <a:pPr algn="r" fontAlgn="b"/>
                      <a:r>
                        <a:rPr lang="en-US" sz="700" b="0" i="0" u="none" strike="noStrike" baseline="0" dirty="0">
                          <a:solidFill>
                            <a:srgbClr val="000000"/>
                          </a:solidFill>
                          <a:effectLst/>
                          <a:latin typeface="Arial Black" panose="020B0A04020102020204" pitchFamily="34" charset="0"/>
                        </a:rPr>
                        <a:t>$443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566122351"/>
                  </a:ext>
                </a:extLst>
              </a:tr>
              <a:tr h="106443">
                <a:tc>
                  <a:txBody>
                    <a:bodyPr/>
                    <a:lstStyle/>
                    <a:p>
                      <a:pPr algn="r" fontAlgn="b"/>
                      <a:r>
                        <a:rPr lang="en-US" sz="700" b="0" i="0" u="none" strike="noStrike" baseline="0">
                          <a:solidFill>
                            <a:srgbClr val="000000"/>
                          </a:solidFill>
                          <a:effectLst/>
                          <a:latin typeface="Arial Black" panose="020B0A04020102020204" pitchFamily="34" charset="0"/>
                        </a:rPr>
                        <a:t>100,001</a:t>
                      </a:r>
                    </a:p>
                  </a:txBody>
                  <a:tcPr marL="3467" marR="3467" marT="34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700" b="0" i="0" u="none" strike="noStrike" baseline="0">
                          <a:solidFill>
                            <a:srgbClr val="000000"/>
                          </a:solidFill>
                          <a:effectLst/>
                          <a:latin typeface="Arial Black" panose="020B0A04020102020204" pitchFamily="34" charset="0"/>
                        </a:rPr>
                        <a:t>    125,000 </a:t>
                      </a:r>
                    </a:p>
                  </a:txBody>
                  <a:tcPr marL="3467" marR="3467" marT="346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baseline="0">
                          <a:solidFill>
                            <a:srgbClr val="000000"/>
                          </a:solidFill>
                          <a:effectLst/>
                          <a:latin typeface="Arial Black" panose="020B0A04020102020204" pitchFamily="34" charset="0"/>
                        </a:rPr>
                        <a:t>$646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497B0"/>
                    </a:solidFill>
                  </a:tcPr>
                </a:tc>
                <a:tc>
                  <a:txBody>
                    <a:bodyPr/>
                    <a:lstStyle/>
                    <a:p>
                      <a:pPr algn="r" fontAlgn="b"/>
                      <a:r>
                        <a:rPr lang="en-US" sz="700" b="0" i="0" u="none" strike="noStrike" baseline="0">
                          <a:solidFill>
                            <a:srgbClr val="000000"/>
                          </a:solidFill>
                          <a:effectLst/>
                          <a:latin typeface="Arial Black" panose="020B0A04020102020204" pitchFamily="34" charset="0"/>
                        </a:rPr>
                        <a:t>$431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baseline="0">
                          <a:solidFill>
                            <a:srgbClr val="000000"/>
                          </a:solidFill>
                          <a:effectLst/>
                          <a:latin typeface="Arial Black" panose="020B0A04020102020204" pitchFamily="34" charset="0"/>
                        </a:rPr>
                        <a:t>$304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497B0"/>
                    </a:solidFill>
                  </a:tcPr>
                </a:tc>
                <a:tc>
                  <a:txBody>
                    <a:bodyPr/>
                    <a:lstStyle/>
                    <a:p>
                      <a:pPr algn="r" fontAlgn="b"/>
                      <a:r>
                        <a:rPr lang="en-US" sz="700" b="0" i="0" u="none" strike="noStrike" baseline="0" dirty="0">
                          <a:solidFill>
                            <a:srgbClr val="000000"/>
                          </a:solidFill>
                          <a:effectLst/>
                          <a:latin typeface="Arial Black" panose="020B0A04020102020204" pitchFamily="34" charset="0"/>
                        </a:rPr>
                        <a:t>$544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409860930"/>
                  </a:ext>
                </a:extLst>
              </a:tr>
              <a:tr h="106443">
                <a:tc>
                  <a:txBody>
                    <a:bodyPr/>
                    <a:lstStyle/>
                    <a:p>
                      <a:pPr algn="r" fontAlgn="b"/>
                      <a:r>
                        <a:rPr lang="en-US" sz="700" b="0" i="0" u="none" strike="noStrike" baseline="0">
                          <a:solidFill>
                            <a:srgbClr val="000000"/>
                          </a:solidFill>
                          <a:effectLst/>
                          <a:latin typeface="Arial Black" panose="020B0A04020102020204" pitchFamily="34" charset="0"/>
                        </a:rPr>
                        <a:t>125,001</a:t>
                      </a:r>
                    </a:p>
                  </a:txBody>
                  <a:tcPr marL="3467" marR="3467" marT="346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0" i="0" u="none" strike="noStrike" baseline="0">
                          <a:solidFill>
                            <a:srgbClr val="000000"/>
                          </a:solidFill>
                          <a:effectLst/>
                          <a:latin typeface="Arial Black" panose="020B0A04020102020204" pitchFamily="34" charset="0"/>
                        </a:rPr>
                        <a:t> + </a:t>
                      </a:r>
                    </a:p>
                  </a:txBody>
                  <a:tcPr marL="3467" marR="3467" marT="346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n-US" sz="700" b="0" i="0" u="none" strike="noStrike" baseline="0">
                          <a:solidFill>
                            <a:srgbClr val="000000"/>
                          </a:solidFill>
                          <a:effectLst/>
                          <a:latin typeface="Arial Black" panose="020B0A04020102020204" pitchFamily="34" charset="0"/>
                        </a:rPr>
                        <a:t>$747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8497B0"/>
                    </a:solidFill>
                  </a:tcPr>
                </a:tc>
                <a:tc>
                  <a:txBody>
                    <a:bodyPr/>
                    <a:lstStyle/>
                    <a:p>
                      <a:pPr algn="r" fontAlgn="b"/>
                      <a:r>
                        <a:rPr lang="en-US" sz="700" b="0" i="0" u="none" strike="noStrike" baseline="0">
                          <a:solidFill>
                            <a:srgbClr val="000000"/>
                          </a:solidFill>
                          <a:effectLst/>
                          <a:latin typeface="Arial Black" panose="020B0A04020102020204" pitchFamily="34" charset="0"/>
                        </a:rPr>
                        <a:t>$499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n-US" sz="700" b="0" i="0" u="none" strike="noStrike" baseline="0">
                          <a:solidFill>
                            <a:srgbClr val="000000"/>
                          </a:solidFill>
                          <a:effectLst/>
                          <a:latin typeface="Arial Black" panose="020B0A04020102020204" pitchFamily="34" charset="0"/>
                        </a:rPr>
                        <a:t>$304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8497B0"/>
                    </a:solidFill>
                  </a:tcPr>
                </a:tc>
                <a:tc>
                  <a:txBody>
                    <a:bodyPr/>
                    <a:lstStyle/>
                    <a:p>
                      <a:pPr algn="r" fontAlgn="b"/>
                      <a:r>
                        <a:rPr lang="en-US" sz="700" b="0" i="0" u="none" strike="noStrike" baseline="0" dirty="0">
                          <a:solidFill>
                            <a:srgbClr val="000000"/>
                          </a:solidFill>
                          <a:effectLst/>
                          <a:latin typeface="Arial Black" panose="020B0A04020102020204" pitchFamily="34" charset="0"/>
                        </a:rPr>
                        <a:t>$630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0203359"/>
                  </a:ext>
                </a:extLst>
              </a:tr>
              <a:tr h="106443">
                <a:tc>
                  <a:txBody>
                    <a:bodyPr/>
                    <a:lstStyle/>
                    <a:p>
                      <a:pPr algn="l" fontAlgn="b"/>
                      <a:r>
                        <a:rPr lang="en-US" sz="700" b="0" i="0" u="none" strike="noStrike" baseline="0">
                          <a:solidFill>
                            <a:srgbClr val="000000"/>
                          </a:solidFill>
                          <a:effectLst/>
                          <a:latin typeface="Arial Black" panose="020B0A04020102020204" pitchFamily="34" charset="0"/>
                        </a:rPr>
                        <a:t>Employer Premium</a:t>
                      </a:r>
                    </a:p>
                  </a:txBody>
                  <a:tcPr marL="3467" marR="3467" marT="346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l" fontAlgn="b"/>
                      <a:r>
                        <a:rPr lang="en-US" sz="700" b="0" i="0" u="none" strike="noStrike" baseline="0">
                          <a:solidFill>
                            <a:srgbClr val="000000"/>
                          </a:solidFill>
                          <a:effectLst/>
                          <a:latin typeface="Arial Black" panose="020B0A04020102020204" pitchFamily="34" charset="0"/>
                        </a:rPr>
                        <a:t> </a:t>
                      </a:r>
                    </a:p>
                  </a:txBody>
                  <a:tcPr marL="3467" marR="3467" marT="346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r" fontAlgn="b"/>
                      <a:r>
                        <a:rPr lang="en-US" sz="700" b="0" i="0" u="none" strike="noStrike" baseline="0">
                          <a:solidFill>
                            <a:srgbClr val="000000"/>
                          </a:solidFill>
                          <a:effectLst/>
                          <a:latin typeface="Arial Black" panose="020B0A04020102020204" pitchFamily="34" charset="0"/>
                        </a:rPr>
                        <a:t>946</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l" fontAlgn="b"/>
                      <a:r>
                        <a:rPr lang="en-US" sz="700" b="0" i="0" u="none" strike="noStrike" baseline="0">
                          <a:solidFill>
                            <a:srgbClr val="000000"/>
                          </a:solidFill>
                          <a:effectLst/>
                          <a:latin typeface="Arial Black" panose="020B0A04020102020204" pitchFamily="34" charset="0"/>
                        </a:rPr>
                        <a:t> $                            673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l" fontAlgn="b"/>
                      <a:r>
                        <a:rPr lang="en-US" sz="700" b="0" i="0" u="none" strike="noStrike" baseline="0">
                          <a:solidFill>
                            <a:srgbClr val="000000"/>
                          </a:solidFill>
                          <a:effectLst/>
                          <a:latin typeface="Arial Black" panose="020B0A04020102020204" pitchFamily="34" charset="0"/>
                        </a:rPr>
                        <a:t> $                            784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l" fontAlgn="b"/>
                      <a:r>
                        <a:rPr lang="en-US" sz="700" b="0" i="0" u="none" strike="noStrike" baseline="0" dirty="0">
                          <a:solidFill>
                            <a:srgbClr val="000000"/>
                          </a:solidFill>
                          <a:effectLst/>
                          <a:latin typeface="Arial Black" panose="020B0A04020102020204" pitchFamily="34" charset="0"/>
                        </a:rPr>
                        <a:t> $                            815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3620091600"/>
                  </a:ext>
                </a:extLst>
              </a:tr>
              <a:tr h="150625">
                <a:tc>
                  <a:txBody>
                    <a:bodyPr/>
                    <a:lstStyle/>
                    <a:p>
                      <a:pPr algn="l" fontAlgn="b"/>
                      <a:r>
                        <a:rPr lang="en-US" sz="1000" b="0" i="0" u="none" strike="noStrike" baseline="0">
                          <a:solidFill>
                            <a:srgbClr val="000000"/>
                          </a:solidFill>
                          <a:effectLst/>
                          <a:latin typeface="Arial Black" panose="020B0A04020102020204" pitchFamily="34" charset="0"/>
                        </a:rPr>
                        <a:t> </a:t>
                      </a:r>
                    </a:p>
                  </a:txBody>
                  <a:tcPr marL="3467" marR="3467" marT="3467" marB="0" anchor="b">
                    <a:lnL>
                      <a:noFill/>
                    </a:lnL>
                    <a:lnR>
                      <a:noFill/>
                    </a:lnR>
                    <a:lnT w="12700" cap="flat" cmpd="sng" algn="ctr">
                      <a:solidFill>
                        <a:srgbClr val="000000"/>
                      </a:solidFill>
                      <a:prstDash val="solid"/>
                      <a:round/>
                      <a:headEnd type="none" w="med" len="med"/>
                      <a:tailEnd type="none" w="med" len="med"/>
                    </a:lnT>
                    <a:lnB>
                      <a:noFill/>
                    </a:lnB>
                    <a:solidFill>
                      <a:srgbClr val="F8CBAD"/>
                    </a:solidFill>
                  </a:tcPr>
                </a:tc>
                <a:tc>
                  <a:txBody>
                    <a:bodyPr/>
                    <a:lstStyle/>
                    <a:p>
                      <a:pPr algn="l" fontAlgn="b"/>
                      <a:r>
                        <a:rPr lang="en-US" sz="1000" b="0" i="0" u="none" strike="noStrike" baseline="0">
                          <a:solidFill>
                            <a:srgbClr val="000000"/>
                          </a:solidFill>
                          <a:effectLst/>
                          <a:latin typeface="Arial Black" panose="020B0A04020102020204" pitchFamily="34" charset="0"/>
                        </a:rPr>
                        <a:t> </a:t>
                      </a:r>
                    </a:p>
                  </a:txBody>
                  <a:tcPr marL="3467" marR="3467" marT="3467" marB="0" anchor="b">
                    <a:lnL>
                      <a:noFill/>
                    </a:lnL>
                    <a:lnR>
                      <a:noFill/>
                    </a:lnR>
                    <a:lnT w="12700" cap="flat" cmpd="sng" algn="ctr">
                      <a:solidFill>
                        <a:srgbClr val="000000"/>
                      </a:solidFill>
                      <a:prstDash val="solid"/>
                      <a:round/>
                      <a:headEnd type="none" w="med" len="med"/>
                      <a:tailEnd type="none" w="med" len="med"/>
                    </a:lnT>
                    <a:lnB>
                      <a:noFill/>
                    </a:lnB>
                    <a:solidFill>
                      <a:srgbClr val="F8CBAD"/>
                    </a:solidFill>
                  </a:tcPr>
                </a:tc>
                <a:tc>
                  <a:txBody>
                    <a:bodyPr/>
                    <a:lstStyle/>
                    <a:p>
                      <a:pPr algn="l" fontAlgn="b"/>
                      <a:r>
                        <a:rPr lang="en-US" sz="1000" b="0" i="0" u="none" strike="noStrike" baseline="0">
                          <a:solidFill>
                            <a:srgbClr val="000000"/>
                          </a:solidFill>
                          <a:effectLst/>
                          <a:latin typeface="Arial Black" panose="020B0A04020102020204" pitchFamily="34" charset="0"/>
                        </a:rPr>
                        <a:t> </a:t>
                      </a:r>
                    </a:p>
                  </a:txBody>
                  <a:tcPr marL="3467" marR="3467" marT="3467" marB="0" anchor="b">
                    <a:lnL>
                      <a:noFill/>
                    </a:lnL>
                    <a:lnR>
                      <a:noFill/>
                    </a:lnR>
                    <a:lnT w="12700" cap="flat" cmpd="sng" algn="ctr">
                      <a:solidFill>
                        <a:srgbClr val="000000"/>
                      </a:solidFill>
                      <a:prstDash val="solid"/>
                      <a:round/>
                      <a:headEnd type="none" w="med" len="med"/>
                      <a:tailEnd type="none" w="med" len="med"/>
                    </a:lnT>
                    <a:lnB>
                      <a:noFill/>
                    </a:lnB>
                    <a:solidFill>
                      <a:srgbClr val="F8CBAD"/>
                    </a:solidFill>
                  </a:tcPr>
                </a:tc>
                <a:tc>
                  <a:txBody>
                    <a:bodyPr/>
                    <a:lstStyle/>
                    <a:p>
                      <a:pPr algn="l" fontAlgn="b"/>
                      <a:r>
                        <a:rPr lang="en-US" sz="1000" b="0" i="0" u="none" strike="noStrike" baseline="0" dirty="0">
                          <a:solidFill>
                            <a:srgbClr val="000000"/>
                          </a:solidFill>
                          <a:effectLst/>
                          <a:latin typeface="Arial Black" panose="020B0A04020102020204" pitchFamily="34" charset="0"/>
                        </a:rPr>
                        <a:t> </a:t>
                      </a:r>
                    </a:p>
                  </a:txBody>
                  <a:tcPr marL="3467" marR="3467" marT="3467" marB="0" anchor="b">
                    <a:lnL>
                      <a:noFill/>
                    </a:lnL>
                    <a:lnR>
                      <a:noFill/>
                    </a:lnR>
                    <a:lnT w="12700" cap="flat" cmpd="sng" algn="ctr">
                      <a:solidFill>
                        <a:srgbClr val="000000"/>
                      </a:solidFill>
                      <a:prstDash val="solid"/>
                      <a:round/>
                      <a:headEnd type="none" w="med" len="med"/>
                      <a:tailEnd type="none" w="med" len="med"/>
                    </a:lnT>
                    <a:lnB>
                      <a:noFill/>
                    </a:lnB>
                    <a:solidFill>
                      <a:srgbClr val="F8CBAD"/>
                    </a:solidFill>
                  </a:tcPr>
                </a:tc>
                <a:tc>
                  <a:txBody>
                    <a:bodyPr/>
                    <a:lstStyle/>
                    <a:p>
                      <a:pPr algn="l" fontAlgn="b"/>
                      <a:r>
                        <a:rPr lang="en-US" sz="1000" b="0" i="0" u="none" strike="noStrike" baseline="0">
                          <a:solidFill>
                            <a:srgbClr val="000000"/>
                          </a:solidFill>
                          <a:effectLst/>
                          <a:latin typeface="Arial Black" panose="020B0A04020102020204" pitchFamily="34" charset="0"/>
                        </a:rPr>
                        <a:t> </a:t>
                      </a:r>
                    </a:p>
                  </a:txBody>
                  <a:tcPr marL="3467" marR="3467" marT="3467" marB="0" anchor="b">
                    <a:lnL>
                      <a:noFill/>
                    </a:lnL>
                    <a:lnR>
                      <a:noFill/>
                    </a:lnR>
                    <a:lnT w="12700" cap="flat" cmpd="sng" algn="ctr">
                      <a:solidFill>
                        <a:srgbClr val="000000"/>
                      </a:solidFill>
                      <a:prstDash val="solid"/>
                      <a:round/>
                      <a:headEnd type="none" w="med" len="med"/>
                      <a:tailEnd type="none" w="med" len="med"/>
                    </a:lnT>
                    <a:lnB>
                      <a:noFill/>
                    </a:lnB>
                    <a:solidFill>
                      <a:srgbClr val="F8CBAD"/>
                    </a:solidFill>
                  </a:tcPr>
                </a:tc>
                <a:tc>
                  <a:txBody>
                    <a:bodyPr/>
                    <a:lstStyle/>
                    <a:p>
                      <a:pPr algn="l" fontAlgn="b"/>
                      <a:r>
                        <a:rPr lang="en-US" sz="1000" b="0" i="0" u="none" strike="noStrike" baseline="0" dirty="0">
                          <a:solidFill>
                            <a:srgbClr val="000000"/>
                          </a:solidFill>
                          <a:effectLst/>
                          <a:latin typeface="Arial Black" panose="020B0A04020102020204" pitchFamily="34" charset="0"/>
                        </a:rPr>
                        <a:t> </a:t>
                      </a:r>
                    </a:p>
                  </a:txBody>
                  <a:tcPr marL="3467" marR="3467" marT="3467" marB="0" anchor="b">
                    <a:lnL>
                      <a:noFill/>
                    </a:lnL>
                    <a:lnR>
                      <a:noFill/>
                    </a:lnR>
                    <a:lnT w="12700" cap="flat" cmpd="sng" algn="ctr">
                      <a:solidFill>
                        <a:srgbClr val="000000"/>
                      </a:solidFill>
                      <a:prstDash val="solid"/>
                      <a:round/>
                      <a:headEnd type="none" w="med" len="med"/>
                      <a:tailEnd type="none" w="med" len="med"/>
                    </a:lnT>
                    <a:lnB>
                      <a:noFill/>
                    </a:lnB>
                    <a:solidFill>
                      <a:srgbClr val="F8CBAD"/>
                    </a:solidFill>
                  </a:tcPr>
                </a:tc>
                <a:extLst>
                  <a:ext uri="{0D108BD9-81ED-4DB2-BD59-A6C34878D82A}">
                    <a16:rowId xmlns:a16="http://schemas.microsoft.com/office/drawing/2014/main" val="3234397941"/>
                  </a:ext>
                </a:extLst>
              </a:tr>
              <a:tr h="150625">
                <a:tc>
                  <a:txBody>
                    <a:bodyPr/>
                    <a:lstStyle/>
                    <a:p>
                      <a:pPr algn="l" fontAlgn="b"/>
                      <a:r>
                        <a:rPr lang="en-US" sz="1000" b="0" i="0" u="none" strike="noStrike" baseline="0">
                          <a:solidFill>
                            <a:srgbClr val="000000"/>
                          </a:solidFill>
                          <a:effectLst/>
                          <a:latin typeface="Arial Black" panose="020B0A04020102020204" pitchFamily="34" charset="0"/>
                        </a:rPr>
                        <a:t> </a:t>
                      </a:r>
                    </a:p>
                  </a:txBody>
                  <a:tcPr marL="3467" marR="3467" marT="3467" marB="0" anchor="b">
                    <a:lnL>
                      <a:noFill/>
                    </a:lnL>
                    <a:lnR>
                      <a:noFill/>
                    </a:lnR>
                    <a:lnT>
                      <a:noFill/>
                    </a:lnT>
                    <a:lnB>
                      <a:noFill/>
                    </a:lnB>
                    <a:solidFill>
                      <a:srgbClr val="F8CBAD"/>
                    </a:solidFill>
                  </a:tcPr>
                </a:tc>
                <a:tc>
                  <a:txBody>
                    <a:bodyPr/>
                    <a:lstStyle/>
                    <a:p>
                      <a:pPr algn="l" fontAlgn="b"/>
                      <a:r>
                        <a:rPr lang="en-US" sz="1000" b="0" i="0" u="none" strike="noStrike" baseline="0">
                          <a:solidFill>
                            <a:srgbClr val="000000"/>
                          </a:solidFill>
                          <a:effectLst/>
                          <a:latin typeface="Arial Black" panose="020B0A04020102020204" pitchFamily="34" charset="0"/>
                        </a:rPr>
                        <a:t> </a:t>
                      </a:r>
                    </a:p>
                  </a:txBody>
                  <a:tcPr marL="3467" marR="3467" marT="3467" marB="0" anchor="b">
                    <a:lnL>
                      <a:noFill/>
                    </a:lnL>
                    <a:lnR>
                      <a:noFill/>
                    </a:lnR>
                    <a:lnT>
                      <a:noFill/>
                    </a:lnT>
                    <a:lnB>
                      <a:noFill/>
                    </a:lnB>
                    <a:solidFill>
                      <a:srgbClr val="F8CBAD"/>
                    </a:solidFill>
                  </a:tcPr>
                </a:tc>
                <a:tc>
                  <a:txBody>
                    <a:bodyPr/>
                    <a:lstStyle/>
                    <a:p>
                      <a:pPr algn="l" fontAlgn="b"/>
                      <a:r>
                        <a:rPr lang="en-US" sz="1000" b="0" i="0" u="none" strike="noStrike" baseline="0">
                          <a:solidFill>
                            <a:srgbClr val="000000"/>
                          </a:solidFill>
                          <a:effectLst/>
                          <a:latin typeface="Arial Black" panose="020B0A04020102020204" pitchFamily="34" charset="0"/>
                        </a:rPr>
                        <a:t> </a:t>
                      </a:r>
                    </a:p>
                  </a:txBody>
                  <a:tcPr marL="3467" marR="3467" marT="3467" marB="0" anchor="b">
                    <a:lnL>
                      <a:noFill/>
                    </a:lnL>
                    <a:lnR>
                      <a:noFill/>
                    </a:lnR>
                    <a:lnT>
                      <a:noFill/>
                    </a:lnT>
                    <a:lnB>
                      <a:noFill/>
                    </a:lnB>
                    <a:solidFill>
                      <a:srgbClr val="F8CBAD"/>
                    </a:solidFill>
                  </a:tcPr>
                </a:tc>
                <a:tc>
                  <a:txBody>
                    <a:bodyPr/>
                    <a:lstStyle/>
                    <a:p>
                      <a:pPr algn="l" fontAlgn="b"/>
                      <a:r>
                        <a:rPr lang="en-US" sz="1000" b="0" i="0" u="none" strike="noStrike" baseline="0">
                          <a:solidFill>
                            <a:srgbClr val="000000"/>
                          </a:solidFill>
                          <a:effectLst/>
                          <a:latin typeface="Arial Black" panose="020B0A04020102020204" pitchFamily="34" charset="0"/>
                        </a:rPr>
                        <a:t> </a:t>
                      </a:r>
                    </a:p>
                  </a:txBody>
                  <a:tcPr marL="3467" marR="3467" marT="3467" marB="0" anchor="b">
                    <a:lnL>
                      <a:noFill/>
                    </a:lnL>
                    <a:lnR>
                      <a:noFill/>
                    </a:lnR>
                    <a:lnT>
                      <a:noFill/>
                    </a:lnT>
                    <a:lnB>
                      <a:noFill/>
                    </a:lnB>
                    <a:solidFill>
                      <a:srgbClr val="F8CBAD"/>
                    </a:solidFill>
                  </a:tcPr>
                </a:tc>
                <a:tc>
                  <a:txBody>
                    <a:bodyPr/>
                    <a:lstStyle/>
                    <a:p>
                      <a:pPr algn="l" fontAlgn="b"/>
                      <a:r>
                        <a:rPr lang="en-US" sz="1000" b="0" i="0" u="none" strike="noStrike" baseline="0">
                          <a:solidFill>
                            <a:srgbClr val="000000"/>
                          </a:solidFill>
                          <a:effectLst/>
                          <a:latin typeface="Arial Black" panose="020B0A04020102020204" pitchFamily="34" charset="0"/>
                        </a:rPr>
                        <a:t> </a:t>
                      </a:r>
                    </a:p>
                  </a:txBody>
                  <a:tcPr marL="3467" marR="3467" marT="3467" marB="0" anchor="b">
                    <a:lnL>
                      <a:noFill/>
                    </a:lnL>
                    <a:lnR>
                      <a:noFill/>
                    </a:lnR>
                    <a:lnT>
                      <a:noFill/>
                    </a:lnT>
                    <a:lnB>
                      <a:noFill/>
                    </a:lnB>
                    <a:solidFill>
                      <a:srgbClr val="F8CBAD"/>
                    </a:solidFill>
                  </a:tcPr>
                </a:tc>
                <a:tc>
                  <a:txBody>
                    <a:bodyPr/>
                    <a:lstStyle/>
                    <a:p>
                      <a:pPr algn="l" fontAlgn="b"/>
                      <a:r>
                        <a:rPr lang="en-US" sz="1000" b="0" i="0" u="none" strike="noStrike" baseline="0" dirty="0">
                          <a:solidFill>
                            <a:srgbClr val="000000"/>
                          </a:solidFill>
                          <a:effectLst/>
                          <a:latin typeface="Arial Black" panose="020B0A04020102020204" pitchFamily="34" charset="0"/>
                        </a:rPr>
                        <a:t> </a:t>
                      </a:r>
                    </a:p>
                  </a:txBody>
                  <a:tcPr marL="3467" marR="3467" marT="3467" marB="0" anchor="b">
                    <a:lnL>
                      <a:noFill/>
                    </a:lnL>
                    <a:lnR>
                      <a:noFill/>
                    </a:lnR>
                    <a:lnT>
                      <a:noFill/>
                    </a:lnT>
                    <a:lnB>
                      <a:noFill/>
                    </a:lnB>
                    <a:solidFill>
                      <a:srgbClr val="F8CBAD"/>
                    </a:solidFill>
                  </a:tcPr>
                </a:tc>
                <a:extLst>
                  <a:ext uri="{0D108BD9-81ED-4DB2-BD59-A6C34878D82A}">
                    <a16:rowId xmlns:a16="http://schemas.microsoft.com/office/drawing/2014/main" val="1729328677"/>
                  </a:ext>
                </a:extLst>
              </a:tr>
              <a:tr h="150625">
                <a:tc>
                  <a:txBody>
                    <a:bodyPr/>
                    <a:lstStyle/>
                    <a:p>
                      <a:pPr algn="l" fontAlgn="b"/>
                      <a:endParaRPr lang="en-US" sz="1000" b="0" i="0" u="none" strike="noStrike" baseline="0" dirty="0">
                        <a:solidFill>
                          <a:srgbClr val="000000"/>
                        </a:solidFill>
                        <a:effectLst/>
                        <a:latin typeface="Calibri" panose="020F0502020204030204" pitchFamily="34" charset="0"/>
                      </a:endParaRPr>
                    </a:p>
                  </a:txBody>
                  <a:tcPr marL="3467" marR="3467" marT="3467" marB="0" anchor="b">
                    <a:lnL>
                      <a:noFill/>
                    </a:lnL>
                    <a:lnR>
                      <a:noFill/>
                    </a:lnR>
                    <a:lnT>
                      <a:noFill/>
                    </a:lnT>
                    <a:lnB>
                      <a:noFill/>
                    </a:lnB>
                  </a:tcPr>
                </a:tc>
                <a:tc>
                  <a:txBody>
                    <a:bodyPr/>
                    <a:lstStyle/>
                    <a:p>
                      <a:pPr algn="l" fontAlgn="b"/>
                      <a:endParaRPr lang="en-US" sz="1000" b="0" i="0" u="none" strike="noStrike" baseline="0" dirty="0">
                        <a:solidFill>
                          <a:srgbClr val="000000"/>
                        </a:solidFill>
                        <a:effectLst/>
                        <a:latin typeface="Calibri" panose="020F0502020204030204" pitchFamily="34" charset="0"/>
                      </a:endParaRPr>
                    </a:p>
                  </a:txBody>
                  <a:tcPr marL="3467" marR="3467" marT="3467" marB="0" anchor="b">
                    <a:lnL>
                      <a:noFill/>
                    </a:lnL>
                    <a:lnR>
                      <a:noFill/>
                    </a:lnR>
                    <a:lnT>
                      <a:noFill/>
                    </a:lnT>
                    <a:lnB>
                      <a:noFill/>
                    </a:lnB>
                  </a:tcPr>
                </a:tc>
                <a:tc>
                  <a:txBody>
                    <a:bodyPr/>
                    <a:lstStyle/>
                    <a:p>
                      <a:pPr algn="l" fontAlgn="b"/>
                      <a:endParaRPr lang="en-US" sz="1000" b="0" i="0" u="none" strike="noStrike" baseline="0">
                        <a:solidFill>
                          <a:srgbClr val="000000"/>
                        </a:solidFill>
                        <a:effectLst/>
                        <a:latin typeface="Calibri" panose="020F0502020204030204" pitchFamily="34" charset="0"/>
                      </a:endParaRPr>
                    </a:p>
                  </a:txBody>
                  <a:tcPr marL="3467" marR="3467" marT="3467" marB="0" anchor="b">
                    <a:lnL>
                      <a:noFill/>
                    </a:lnL>
                    <a:lnR>
                      <a:noFill/>
                    </a:lnR>
                    <a:lnT>
                      <a:noFill/>
                    </a:lnT>
                    <a:lnB>
                      <a:noFill/>
                    </a:lnB>
                  </a:tcPr>
                </a:tc>
                <a:tc>
                  <a:txBody>
                    <a:bodyPr/>
                    <a:lstStyle/>
                    <a:p>
                      <a:pPr algn="l" fontAlgn="b"/>
                      <a:endParaRPr lang="en-US" sz="1000" b="0" i="0" u="none" strike="noStrike" baseline="0">
                        <a:solidFill>
                          <a:srgbClr val="000000"/>
                        </a:solidFill>
                        <a:effectLst/>
                        <a:latin typeface="Calibri" panose="020F0502020204030204" pitchFamily="34" charset="0"/>
                      </a:endParaRPr>
                    </a:p>
                  </a:txBody>
                  <a:tcPr marL="3467" marR="3467" marT="3467" marB="0" anchor="b">
                    <a:lnL>
                      <a:noFill/>
                    </a:lnL>
                    <a:lnR>
                      <a:noFill/>
                    </a:lnR>
                    <a:lnT>
                      <a:noFill/>
                    </a:lnT>
                    <a:lnB>
                      <a:noFill/>
                    </a:lnB>
                  </a:tcPr>
                </a:tc>
                <a:tc>
                  <a:txBody>
                    <a:bodyPr/>
                    <a:lstStyle/>
                    <a:p>
                      <a:pPr algn="l" fontAlgn="b"/>
                      <a:endParaRPr lang="en-US" sz="1000" b="0" i="0" u="none" strike="noStrike" baseline="0">
                        <a:solidFill>
                          <a:srgbClr val="000000"/>
                        </a:solidFill>
                        <a:effectLst/>
                        <a:latin typeface="Calibri" panose="020F0502020204030204" pitchFamily="34" charset="0"/>
                      </a:endParaRPr>
                    </a:p>
                  </a:txBody>
                  <a:tcPr marL="3467" marR="3467" marT="3467" marB="0" anchor="b">
                    <a:lnL>
                      <a:noFill/>
                    </a:lnL>
                    <a:lnR>
                      <a:noFill/>
                    </a:lnR>
                    <a:lnT>
                      <a:noFill/>
                    </a:lnT>
                    <a:lnB>
                      <a:noFill/>
                    </a:lnB>
                  </a:tcPr>
                </a:tc>
                <a:tc>
                  <a:txBody>
                    <a:bodyPr/>
                    <a:lstStyle/>
                    <a:p>
                      <a:pPr algn="l" fontAlgn="b"/>
                      <a:endParaRPr lang="en-US" sz="1000" b="0" i="0" u="none" strike="noStrike" baseline="0" dirty="0">
                        <a:solidFill>
                          <a:srgbClr val="000000"/>
                        </a:solidFill>
                        <a:effectLst/>
                        <a:latin typeface="Calibri" panose="020F0502020204030204" pitchFamily="34" charset="0"/>
                      </a:endParaRPr>
                    </a:p>
                  </a:txBody>
                  <a:tcPr marL="3467" marR="3467" marT="3467" marB="0" anchor="b">
                    <a:lnL>
                      <a:noFill/>
                    </a:lnL>
                    <a:lnR>
                      <a:noFill/>
                    </a:lnR>
                    <a:lnT>
                      <a:noFill/>
                    </a:lnT>
                    <a:lnB>
                      <a:noFill/>
                    </a:lnB>
                  </a:tcPr>
                </a:tc>
                <a:extLst>
                  <a:ext uri="{0D108BD9-81ED-4DB2-BD59-A6C34878D82A}">
                    <a16:rowId xmlns:a16="http://schemas.microsoft.com/office/drawing/2014/main" val="1264625958"/>
                  </a:ext>
                </a:extLst>
              </a:tr>
              <a:tr h="62260">
                <a:tc>
                  <a:txBody>
                    <a:bodyPr/>
                    <a:lstStyle/>
                    <a:p>
                      <a:pPr algn="l" fontAlgn="b"/>
                      <a:endParaRPr lang="en-US" sz="400" b="0" i="0" u="none" strike="noStrike">
                        <a:solidFill>
                          <a:srgbClr val="000000"/>
                        </a:solidFill>
                        <a:effectLst/>
                        <a:latin typeface="Calibri" panose="020F0502020204030204" pitchFamily="34" charset="0"/>
                      </a:endParaRPr>
                    </a:p>
                  </a:txBody>
                  <a:tcPr marL="3467" marR="3467" marT="3467" marB="0" anchor="b">
                    <a:lnL>
                      <a:noFill/>
                    </a:lnL>
                    <a:lnR>
                      <a:noFill/>
                    </a:lnR>
                    <a:lnT>
                      <a:noFill/>
                    </a:lnT>
                    <a:lnB>
                      <a:noFill/>
                    </a:lnB>
                  </a:tcPr>
                </a:tc>
                <a:tc>
                  <a:txBody>
                    <a:bodyPr/>
                    <a:lstStyle/>
                    <a:p>
                      <a:pPr algn="l" fontAlgn="b"/>
                      <a:endParaRPr lang="en-US" sz="400" b="0" i="0" u="none" strike="noStrike">
                        <a:solidFill>
                          <a:srgbClr val="000000"/>
                        </a:solidFill>
                        <a:effectLst/>
                        <a:latin typeface="Calibri" panose="020F0502020204030204" pitchFamily="34" charset="0"/>
                      </a:endParaRPr>
                    </a:p>
                  </a:txBody>
                  <a:tcPr marL="3467" marR="3467" marT="3467" marB="0" anchor="b">
                    <a:lnL>
                      <a:noFill/>
                    </a:lnL>
                    <a:lnR>
                      <a:noFill/>
                    </a:lnR>
                    <a:lnT>
                      <a:noFill/>
                    </a:lnT>
                    <a:lnB>
                      <a:noFill/>
                    </a:lnB>
                  </a:tcPr>
                </a:tc>
                <a:tc>
                  <a:txBody>
                    <a:bodyPr/>
                    <a:lstStyle/>
                    <a:p>
                      <a:pPr algn="l" fontAlgn="b"/>
                      <a:endParaRPr lang="en-US" sz="400" b="0" i="0" u="none" strike="noStrike">
                        <a:solidFill>
                          <a:srgbClr val="000000"/>
                        </a:solidFill>
                        <a:effectLst/>
                        <a:latin typeface="Calibri" panose="020F0502020204030204" pitchFamily="34" charset="0"/>
                      </a:endParaRPr>
                    </a:p>
                  </a:txBody>
                  <a:tcPr marL="3467" marR="3467" marT="3467" marB="0" anchor="b">
                    <a:lnL>
                      <a:noFill/>
                    </a:lnL>
                    <a:lnR>
                      <a:noFill/>
                    </a:lnR>
                    <a:lnT>
                      <a:noFill/>
                    </a:lnT>
                    <a:lnB>
                      <a:noFill/>
                    </a:lnB>
                  </a:tcPr>
                </a:tc>
                <a:tc>
                  <a:txBody>
                    <a:bodyPr/>
                    <a:lstStyle/>
                    <a:p>
                      <a:pPr algn="l" fontAlgn="b"/>
                      <a:endParaRPr lang="en-US" sz="400" b="0" i="0" u="none" strike="noStrike">
                        <a:solidFill>
                          <a:srgbClr val="000000"/>
                        </a:solidFill>
                        <a:effectLst/>
                        <a:latin typeface="Calibri" panose="020F0502020204030204" pitchFamily="34" charset="0"/>
                      </a:endParaRPr>
                    </a:p>
                  </a:txBody>
                  <a:tcPr marL="3467" marR="3467" marT="3467" marB="0" anchor="b">
                    <a:lnL>
                      <a:noFill/>
                    </a:lnL>
                    <a:lnR>
                      <a:noFill/>
                    </a:lnR>
                    <a:lnT>
                      <a:noFill/>
                    </a:lnT>
                    <a:lnB>
                      <a:noFill/>
                    </a:lnB>
                  </a:tcPr>
                </a:tc>
                <a:tc>
                  <a:txBody>
                    <a:bodyPr/>
                    <a:lstStyle/>
                    <a:p>
                      <a:pPr algn="l" fontAlgn="b"/>
                      <a:endParaRPr lang="en-US" sz="400" b="0" i="0" u="none" strike="noStrike">
                        <a:solidFill>
                          <a:srgbClr val="000000"/>
                        </a:solidFill>
                        <a:effectLst/>
                        <a:latin typeface="Calibri" panose="020F0502020204030204" pitchFamily="34" charset="0"/>
                      </a:endParaRPr>
                    </a:p>
                  </a:txBody>
                  <a:tcPr marL="3467" marR="3467" marT="3467" marB="0" anchor="b">
                    <a:lnL>
                      <a:noFill/>
                    </a:lnL>
                    <a:lnR>
                      <a:noFill/>
                    </a:lnR>
                    <a:lnT>
                      <a:noFill/>
                    </a:lnT>
                    <a:lnB>
                      <a:noFill/>
                    </a:lnB>
                  </a:tcPr>
                </a:tc>
                <a:tc>
                  <a:txBody>
                    <a:bodyPr/>
                    <a:lstStyle/>
                    <a:p>
                      <a:pPr algn="l" fontAlgn="b"/>
                      <a:endParaRPr lang="en-US" sz="400" b="0" i="0" u="none" strike="noStrike">
                        <a:solidFill>
                          <a:srgbClr val="000000"/>
                        </a:solidFill>
                        <a:effectLst/>
                        <a:latin typeface="Calibri" panose="020F0502020204030204" pitchFamily="34" charset="0"/>
                      </a:endParaRPr>
                    </a:p>
                  </a:txBody>
                  <a:tcPr marL="3467" marR="3467" marT="3467" marB="0" anchor="b">
                    <a:lnL>
                      <a:noFill/>
                    </a:lnL>
                    <a:lnR>
                      <a:noFill/>
                    </a:lnR>
                    <a:lnT>
                      <a:noFill/>
                    </a:lnT>
                    <a:lnB>
                      <a:noFill/>
                    </a:lnB>
                  </a:tcPr>
                </a:tc>
                <a:extLst>
                  <a:ext uri="{0D108BD9-81ED-4DB2-BD59-A6C34878D82A}">
                    <a16:rowId xmlns:a16="http://schemas.microsoft.com/office/drawing/2014/main" val="203144702"/>
                  </a:ext>
                </a:extLst>
              </a:tr>
              <a:tr h="62260">
                <a:tc gridSpan="5">
                  <a:txBody>
                    <a:bodyPr/>
                    <a:lstStyle/>
                    <a:p>
                      <a:pPr algn="l" fontAlgn="b"/>
                      <a:r>
                        <a:rPr lang="en-US" sz="400" b="0" i="0" u="dbl" strike="noStrike" dirty="0">
                          <a:solidFill>
                            <a:srgbClr val="000000"/>
                          </a:solidFill>
                          <a:effectLst/>
                          <a:latin typeface="Arial Black" panose="020B0A04020102020204" pitchFamily="34" charset="0"/>
                        </a:rPr>
                        <a:t>**FAMILY with EMPLOYEE SPOUSE POLICY TIER WILL NO LONGER BE AVAILABLE**</a:t>
                      </a:r>
                    </a:p>
                  </a:txBody>
                  <a:tcPr marL="3467" marR="3467" marT="3467"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3467" marR="3467" marT="3467" marB="0" anchor="b">
                    <a:lnL>
                      <a:noFill/>
                    </a:lnL>
                    <a:lnR>
                      <a:noFill/>
                    </a:lnR>
                    <a:lnT>
                      <a:noFill/>
                    </a:lnT>
                    <a:lnB>
                      <a:noFill/>
                    </a:lnB>
                  </a:tcPr>
                </a:tc>
                <a:extLst>
                  <a:ext uri="{0D108BD9-81ED-4DB2-BD59-A6C34878D82A}">
                    <a16:rowId xmlns:a16="http://schemas.microsoft.com/office/drawing/2014/main" val="249959887"/>
                  </a:ext>
                </a:extLst>
              </a:tr>
            </a:tbl>
          </a:graphicData>
        </a:graphic>
      </p:graphicFrame>
      <p:sp>
        <p:nvSpPr>
          <p:cNvPr id="3" name="TextBox 2"/>
          <p:cNvSpPr txBox="1"/>
          <p:nvPr/>
        </p:nvSpPr>
        <p:spPr>
          <a:xfrm>
            <a:off x="1887523" y="100668"/>
            <a:ext cx="8531604" cy="369332"/>
          </a:xfrm>
          <a:prstGeom prst="rect">
            <a:avLst/>
          </a:prstGeom>
          <a:noFill/>
        </p:spPr>
        <p:txBody>
          <a:bodyPr wrap="square" rtlCol="0">
            <a:spAutoFit/>
          </a:bodyPr>
          <a:lstStyle/>
          <a:p>
            <a:r>
              <a:rPr lang="en-US" dirty="0"/>
              <a:t>Current Structure</a:t>
            </a:r>
          </a:p>
        </p:txBody>
      </p:sp>
    </p:spTree>
    <p:extLst>
      <p:ext uri="{BB962C8B-B14F-4D97-AF65-F5344CB8AC3E}">
        <p14:creationId xmlns:p14="http://schemas.microsoft.com/office/powerpoint/2010/main" val="1014432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3C264F01-C10D-4611-82CA-8DD59464077C}"/>
              </a:ext>
            </a:extLst>
          </p:cNvPr>
          <p:cNvGraphicFramePr>
            <a:graphicFrameLocks noGrp="1"/>
          </p:cNvGraphicFramePr>
          <p:nvPr>
            <p:extLst>
              <p:ext uri="{D42A27DB-BD31-4B8C-83A1-F6EECF244321}">
                <p14:modId xmlns:p14="http://schemas.microsoft.com/office/powerpoint/2010/main" val="4163662651"/>
              </p:ext>
            </p:extLst>
          </p:nvPr>
        </p:nvGraphicFramePr>
        <p:xfrm>
          <a:off x="6307015" y="359511"/>
          <a:ext cx="5439514" cy="5579391"/>
        </p:xfrm>
        <a:graphic>
          <a:graphicData uri="http://schemas.openxmlformats.org/drawingml/2006/table">
            <a:tbl>
              <a:tblPr/>
              <a:tblGrid>
                <a:gridCol w="952255">
                  <a:extLst>
                    <a:ext uri="{9D8B030D-6E8A-4147-A177-3AD203B41FA5}">
                      <a16:colId xmlns:a16="http://schemas.microsoft.com/office/drawing/2014/main" val="2687054872"/>
                    </a:ext>
                  </a:extLst>
                </a:gridCol>
                <a:gridCol w="541211">
                  <a:extLst>
                    <a:ext uri="{9D8B030D-6E8A-4147-A177-3AD203B41FA5}">
                      <a16:colId xmlns:a16="http://schemas.microsoft.com/office/drawing/2014/main" val="3415839962"/>
                    </a:ext>
                  </a:extLst>
                </a:gridCol>
                <a:gridCol w="493256">
                  <a:extLst>
                    <a:ext uri="{9D8B030D-6E8A-4147-A177-3AD203B41FA5}">
                      <a16:colId xmlns:a16="http://schemas.microsoft.com/office/drawing/2014/main" val="86988966"/>
                    </a:ext>
                  </a:extLst>
                </a:gridCol>
                <a:gridCol w="493256">
                  <a:extLst>
                    <a:ext uri="{9D8B030D-6E8A-4147-A177-3AD203B41FA5}">
                      <a16:colId xmlns:a16="http://schemas.microsoft.com/office/drawing/2014/main" val="1911915008"/>
                    </a:ext>
                  </a:extLst>
                </a:gridCol>
                <a:gridCol w="493256">
                  <a:extLst>
                    <a:ext uri="{9D8B030D-6E8A-4147-A177-3AD203B41FA5}">
                      <a16:colId xmlns:a16="http://schemas.microsoft.com/office/drawing/2014/main" val="467507090"/>
                    </a:ext>
                  </a:extLst>
                </a:gridCol>
                <a:gridCol w="493256">
                  <a:extLst>
                    <a:ext uri="{9D8B030D-6E8A-4147-A177-3AD203B41FA5}">
                      <a16:colId xmlns:a16="http://schemas.microsoft.com/office/drawing/2014/main" val="1908108067"/>
                    </a:ext>
                  </a:extLst>
                </a:gridCol>
                <a:gridCol w="493256">
                  <a:extLst>
                    <a:ext uri="{9D8B030D-6E8A-4147-A177-3AD203B41FA5}">
                      <a16:colId xmlns:a16="http://schemas.microsoft.com/office/drawing/2014/main" val="106348017"/>
                    </a:ext>
                  </a:extLst>
                </a:gridCol>
                <a:gridCol w="493256">
                  <a:extLst>
                    <a:ext uri="{9D8B030D-6E8A-4147-A177-3AD203B41FA5}">
                      <a16:colId xmlns:a16="http://schemas.microsoft.com/office/drawing/2014/main" val="4111530312"/>
                    </a:ext>
                  </a:extLst>
                </a:gridCol>
                <a:gridCol w="493256">
                  <a:extLst>
                    <a:ext uri="{9D8B030D-6E8A-4147-A177-3AD203B41FA5}">
                      <a16:colId xmlns:a16="http://schemas.microsoft.com/office/drawing/2014/main" val="3797471497"/>
                    </a:ext>
                  </a:extLst>
                </a:gridCol>
                <a:gridCol w="493256">
                  <a:extLst>
                    <a:ext uri="{9D8B030D-6E8A-4147-A177-3AD203B41FA5}">
                      <a16:colId xmlns:a16="http://schemas.microsoft.com/office/drawing/2014/main" val="3358358117"/>
                    </a:ext>
                  </a:extLst>
                </a:gridCol>
              </a:tblGrid>
              <a:tr h="430452">
                <a:tc gridSpan="5">
                  <a:txBody>
                    <a:bodyPr/>
                    <a:lstStyle/>
                    <a:p>
                      <a:pPr algn="l" fontAlgn="b"/>
                      <a:r>
                        <a:rPr lang="en-US" sz="1100" b="1" i="0" u="none" strike="noStrike" dirty="0">
                          <a:solidFill>
                            <a:srgbClr val="0070C0"/>
                          </a:solidFill>
                          <a:effectLst/>
                          <a:latin typeface="Calibri" panose="020F0502020204030204" pitchFamily="34" charset="0"/>
                        </a:rPr>
                        <a:t>With Total Family Income for Family Coverage</a:t>
                      </a:r>
                    </a:p>
                    <a:p>
                      <a:pPr algn="l" fontAlgn="b"/>
                      <a:r>
                        <a:rPr lang="en-US" sz="1100" b="1" i="0" u="none" strike="noStrike" dirty="0">
                          <a:solidFill>
                            <a:srgbClr val="0070C0"/>
                          </a:solidFill>
                          <a:effectLst/>
                          <a:latin typeface="Calibri" panose="020F0502020204030204" pitchFamily="34" charset="0"/>
                        </a:rPr>
                        <a:t>*employee/employee</a:t>
                      </a:r>
                      <a:r>
                        <a:rPr lang="en-US" sz="1100" b="1" i="0" u="none" strike="noStrike" baseline="0" dirty="0">
                          <a:solidFill>
                            <a:srgbClr val="0070C0"/>
                          </a:solidFill>
                          <a:effectLst/>
                          <a:latin typeface="Calibri" panose="020F0502020204030204" pitchFamily="34" charset="0"/>
                        </a:rPr>
                        <a:t> spouse discount will no longer be available</a:t>
                      </a:r>
                      <a:endParaRPr lang="en-US" sz="1100" b="1" i="0" u="none" strike="noStrike" dirty="0">
                        <a:solidFill>
                          <a:srgbClr val="0070C0"/>
                        </a:solidFill>
                        <a:effectLst/>
                        <a:latin typeface="Calibri" panose="020F0502020204030204" pitchFamily="34" charset="0"/>
                      </a:endParaRPr>
                    </a:p>
                  </a:txBody>
                  <a:tcPr marL="7313" marR="7313" marT="7313"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313" marR="7313" marT="7313"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7313" marR="7313" marT="7313"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7313" marR="7313" marT="7313"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7313" marR="7313" marT="7313"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7313" marR="7313" marT="7313" marB="0" anchor="b">
                    <a:lnL>
                      <a:noFill/>
                    </a:lnL>
                    <a:lnR>
                      <a:noFill/>
                    </a:lnR>
                    <a:lnT>
                      <a:noFill/>
                    </a:lnT>
                    <a:lnB>
                      <a:noFill/>
                    </a:lnB>
                  </a:tcPr>
                </a:tc>
                <a:extLst>
                  <a:ext uri="{0D108BD9-81ED-4DB2-BD59-A6C34878D82A}">
                    <a16:rowId xmlns:a16="http://schemas.microsoft.com/office/drawing/2014/main" val="2443379599"/>
                  </a:ext>
                </a:extLst>
              </a:tr>
              <a:tr h="153994">
                <a:tc>
                  <a:txBody>
                    <a:bodyPr/>
                    <a:lstStyle/>
                    <a:p>
                      <a:pPr algn="l" fontAlgn="b"/>
                      <a:endParaRPr lang="en-US" sz="800" b="0" i="0" u="none" strike="noStrike">
                        <a:solidFill>
                          <a:srgbClr val="000000"/>
                        </a:solidFill>
                        <a:effectLst/>
                        <a:latin typeface="Calibri" panose="020F0502020204030204" pitchFamily="34" charset="0"/>
                      </a:endParaRPr>
                    </a:p>
                  </a:txBody>
                  <a:tcPr marL="7313" marR="7313" marT="7313"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7313" marR="7313" marT="7313"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7313" marR="7313" marT="7313"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7313" marR="7313" marT="7313"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7313" marR="7313" marT="7313"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7313" marR="7313" marT="7313"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7313" marR="7313" marT="7313"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7313" marR="7313" marT="7313"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7313" marR="7313" marT="7313"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7313" marR="7313" marT="7313" marB="0" anchor="b">
                    <a:lnL>
                      <a:noFill/>
                    </a:lnL>
                    <a:lnR>
                      <a:noFill/>
                    </a:lnR>
                    <a:lnT>
                      <a:noFill/>
                    </a:lnT>
                    <a:lnB>
                      <a:noFill/>
                    </a:lnB>
                  </a:tcPr>
                </a:tc>
                <a:extLst>
                  <a:ext uri="{0D108BD9-81ED-4DB2-BD59-A6C34878D82A}">
                    <a16:rowId xmlns:a16="http://schemas.microsoft.com/office/drawing/2014/main" val="1599403259"/>
                  </a:ext>
                </a:extLst>
              </a:tr>
              <a:tr h="199025">
                <a:tc gridSpan="10">
                  <a:txBody>
                    <a:bodyPr/>
                    <a:lstStyle/>
                    <a:p>
                      <a:pPr algn="ctr" fontAlgn="b"/>
                      <a:r>
                        <a:rPr lang="en-US" sz="1500" b="1" i="0" u="sng" strike="noStrike">
                          <a:solidFill>
                            <a:srgbClr val="000000"/>
                          </a:solidFill>
                          <a:effectLst/>
                          <a:latin typeface="Times New Roman" panose="02020603050405020304" pitchFamily="18" charset="0"/>
                        </a:rPr>
                        <a:t>3 Tiers with TFI</a:t>
                      </a:r>
                    </a:p>
                  </a:txBody>
                  <a:tcPr marL="7313" marR="7313" marT="7313"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62540843"/>
                  </a:ext>
                </a:extLst>
              </a:tr>
              <a:tr h="109026">
                <a:tc>
                  <a:txBody>
                    <a:bodyPr/>
                    <a:lstStyle/>
                    <a:p>
                      <a:pPr algn="l" fontAlgn="b"/>
                      <a:endParaRPr lang="en-US" sz="800" b="0" i="0" u="none" strike="noStrike">
                        <a:solidFill>
                          <a:srgbClr val="000000"/>
                        </a:solidFill>
                        <a:effectLst/>
                        <a:latin typeface="Calibri" panose="020F0502020204030204" pitchFamily="34" charset="0"/>
                      </a:endParaRPr>
                    </a:p>
                  </a:txBody>
                  <a:tcPr marL="7313" marR="7313" marT="7313"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7313" marR="7313" marT="7313"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7313" marR="7313" marT="7313"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7313" marR="7313" marT="7313"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7313" marR="7313" marT="7313"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7313" marR="7313" marT="7313"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7313" marR="7313" marT="7313"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7313" marR="7313" marT="7313"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7313" marR="7313" marT="7313"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7313" marR="7313" marT="7313" marB="0" anchor="b">
                    <a:lnL>
                      <a:noFill/>
                    </a:lnL>
                    <a:lnR>
                      <a:noFill/>
                    </a:lnR>
                    <a:lnT>
                      <a:noFill/>
                    </a:lnT>
                    <a:lnB>
                      <a:noFill/>
                    </a:lnB>
                  </a:tcPr>
                </a:tc>
                <a:extLst>
                  <a:ext uri="{0D108BD9-81ED-4DB2-BD59-A6C34878D82A}">
                    <a16:rowId xmlns:a16="http://schemas.microsoft.com/office/drawing/2014/main" val="403073322"/>
                  </a:ext>
                </a:extLst>
              </a:tr>
              <a:tr h="160454">
                <a:tc gridSpan="10">
                  <a:txBody>
                    <a:bodyPr/>
                    <a:lstStyle/>
                    <a:p>
                      <a:pPr algn="ctr" fontAlgn="ctr"/>
                      <a:r>
                        <a:rPr lang="en-US" sz="1200" b="1" i="0" u="none" strike="noStrike" dirty="0">
                          <a:solidFill>
                            <a:srgbClr val="000000"/>
                          </a:solidFill>
                          <a:effectLst/>
                          <a:latin typeface="Times New Roman" panose="02020603050405020304" pitchFamily="18" charset="0"/>
                        </a:rPr>
                        <a:t>Single Coverage</a:t>
                      </a:r>
                    </a:p>
                  </a:txBody>
                  <a:tcPr marL="7313" marR="7313" marT="7313"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81988643"/>
                  </a:ext>
                </a:extLst>
              </a:tr>
              <a:tr h="233232">
                <a:tc gridSpan="2">
                  <a:txBody>
                    <a:bodyPr/>
                    <a:lstStyle/>
                    <a:p>
                      <a:pPr algn="ctr" fontAlgn="b"/>
                      <a:r>
                        <a:rPr lang="en-US" sz="900" b="0" i="0" u="none" strike="noStrike">
                          <a:solidFill>
                            <a:srgbClr val="000000"/>
                          </a:solidFill>
                          <a:effectLst/>
                          <a:latin typeface="Times New Roman" panose="02020603050405020304" pitchFamily="18" charset="0"/>
                        </a:rPr>
                        <a:t>Employee Salary</a:t>
                      </a:r>
                    </a:p>
                  </a:txBody>
                  <a:tcPr marL="7313" marR="7313" marT="7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4">
                  <a:txBody>
                    <a:bodyPr/>
                    <a:lstStyle/>
                    <a:p>
                      <a:pPr algn="ctr" fontAlgn="b"/>
                      <a:r>
                        <a:rPr lang="en-US" sz="900" b="0" i="0" u="none" strike="noStrike">
                          <a:solidFill>
                            <a:srgbClr val="000000"/>
                          </a:solidFill>
                          <a:effectLst/>
                          <a:latin typeface="Times New Roman" panose="02020603050405020304" pitchFamily="18" charset="0"/>
                        </a:rPr>
                        <a:t>Deductible</a:t>
                      </a:r>
                    </a:p>
                  </a:txBody>
                  <a:tcPr marL="7313" marR="7313" marT="7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900" b="0" i="0" u="none" strike="noStrike">
                          <a:solidFill>
                            <a:srgbClr val="000000"/>
                          </a:solidFill>
                          <a:effectLst/>
                          <a:latin typeface="Times New Roman" panose="02020603050405020304" pitchFamily="18" charset="0"/>
                        </a:rPr>
                        <a:t>Out-of-Pocket Maximum</a:t>
                      </a:r>
                    </a:p>
                  </a:txBody>
                  <a:tcPr marL="7313" marR="7313" marT="7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0049962"/>
                  </a:ext>
                </a:extLst>
              </a:tr>
              <a:tr h="233232">
                <a:tc gridSpan="2">
                  <a:txBody>
                    <a:bodyPr/>
                    <a:lstStyle/>
                    <a:p>
                      <a:pPr algn="ctr" fontAlgn="b"/>
                      <a:r>
                        <a:rPr lang="en-US" sz="900" b="0" i="0" u="none" strike="noStrike">
                          <a:solidFill>
                            <a:srgbClr val="000000"/>
                          </a:solidFill>
                          <a:effectLst/>
                          <a:latin typeface="Times New Roman" panose="02020603050405020304" pitchFamily="18" charset="0"/>
                        </a:rPr>
                        <a:t> </a:t>
                      </a:r>
                    </a:p>
                  </a:txBody>
                  <a:tcPr marL="7313" marR="7313" marT="7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ctr" fontAlgn="b"/>
                      <a:r>
                        <a:rPr lang="en-US" sz="900" b="0" i="0" u="sng" strike="noStrike" dirty="0">
                          <a:solidFill>
                            <a:srgbClr val="000000"/>
                          </a:solidFill>
                          <a:effectLst/>
                          <a:latin typeface="Times New Roman" panose="02020603050405020304" pitchFamily="18" charset="0"/>
                        </a:rPr>
                        <a:t>Plan A</a:t>
                      </a:r>
                    </a:p>
                  </a:txBody>
                  <a:tcPr marL="7313" marR="7313" marT="7313"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900" b="0" i="0" u="sng" strike="noStrike">
                          <a:solidFill>
                            <a:srgbClr val="000000"/>
                          </a:solidFill>
                          <a:effectLst/>
                          <a:latin typeface="Times New Roman" panose="02020603050405020304" pitchFamily="18" charset="0"/>
                        </a:rPr>
                        <a:t>Plan B</a:t>
                      </a:r>
                    </a:p>
                  </a:txBody>
                  <a:tcPr marL="7313" marR="7313" marT="731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900" b="0" i="0" u="sng" strike="noStrike">
                          <a:solidFill>
                            <a:srgbClr val="000000"/>
                          </a:solidFill>
                          <a:effectLst/>
                          <a:latin typeface="Times New Roman" panose="02020603050405020304" pitchFamily="18" charset="0"/>
                        </a:rPr>
                        <a:t>Plan C</a:t>
                      </a:r>
                    </a:p>
                  </a:txBody>
                  <a:tcPr marL="7313" marR="7313" marT="731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900" b="0" i="0" u="sng" strike="noStrike">
                          <a:solidFill>
                            <a:srgbClr val="000000"/>
                          </a:solidFill>
                          <a:effectLst/>
                          <a:latin typeface="Times New Roman" panose="02020603050405020304" pitchFamily="18" charset="0"/>
                        </a:rPr>
                        <a:t>Plan D</a:t>
                      </a:r>
                    </a:p>
                  </a:txBody>
                  <a:tcPr marL="7313" marR="7313" marT="731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900" b="0" i="0" u="sng" strike="noStrike">
                          <a:solidFill>
                            <a:srgbClr val="000000"/>
                          </a:solidFill>
                          <a:effectLst/>
                          <a:latin typeface="Times New Roman" panose="02020603050405020304" pitchFamily="18" charset="0"/>
                        </a:rPr>
                        <a:t>Plan A</a:t>
                      </a:r>
                    </a:p>
                  </a:txBody>
                  <a:tcPr marL="7313" marR="7313" marT="7313"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900" b="0" i="0" u="sng" strike="noStrike">
                          <a:solidFill>
                            <a:srgbClr val="000000"/>
                          </a:solidFill>
                          <a:effectLst/>
                          <a:latin typeface="Times New Roman" panose="02020603050405020304" pitchFamily="18" charset="0"/>
                        </a:rPr>
                        <a:t>Plan B</a:t>
                      </a:r>
                    </a:p>
                  </a:txBody>
                  <a:tcPr marL="7313" marR="7313" marT="731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900" b="0" i="0" u="sng" strike="noStrike">
                          <a:solidFill>
                            <a:srgbClr val="000000"/>
                          </a:solidFill>
                          <a:effectLst/>
                          <a:latin typeface="Times New Roman" panose="02020603050405020304" pitchFamily="18" charset="0"/>
                        </a:rPr>
                        <a:t>Plan C</a:t>
                      </a:r>
                    </a:p>
                  </a:txBody>
                  <a:tcPr marL="7313" marR="7313" marT="731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900" b="0" i="0" u="sng" strike="noStrike">
                          <a:solidFill>
                            <a:srgbClr val="000000"/>
                          </a:solidFill>
                          <a:effectLst/>
                          <a:latin typeface="Times New Roman" panose="02020603050405020304" pitchFamily="18" charset="0"/>
                        </a:rPr>
                        <a:t>Plan D</a:t>
                      </a:r>
                    </a:p>
                  </a:txBody>
                  <a:tcPr marL="7313" marR="7313" marT="731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868962434"/>
                  </a:ext>
                </a:extLst>
              </a:tr>
              <a:tr h="346820">
                <a:tc>
                  <a:txBody>
                    <a:bodyPr/>
                    <a:lstStyle/>
                    <a:p>
                      <a:pPr algn="l" fontAlgn="b"/>
                      <a:r>
                        <a:rPr lang="en-US" sz="900" b="0" i="0" u="none" strike="noStrike">
                          <a:solidFill>
                            <a:srgbClr val="000000"/>
                          </a:solidFill>
                          <a:effectLst/>
                          <a:latin typeface="Times New Roman" panose="02020603050405020304" pitchFamily="18" charset="0"/>
                        </a:rPr>
                        <a:t> $                          -   </a:t>
                      </a:r>
                    </a:p>
                  </a:txBody>
                  <a:tcPr marL="7313" marR="7313" marT="731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0" i="0" u="none" strike="noStrike">
                          <a:solidFill>
                            <a:srgbClr val="000000"/>
                          </a:solidFill>
                          <a:effectLst/>
                          <a:latin typeface="Times New Roman" panose="02020603050405020304" pitchFamily="18" charset="0"/>
                        </a:rPr>
                        <a:t> $   36,000 </a:t>
                      </a:r>
                    </a:p>
                  </a:txBody>
                  <a:tcPr marL="7313" marR="7313" marT="731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Times New Roman" panose="02020603050405020304" pitchFamily="18" charset="0"/>
                        </a:rPr>
                        <a:t> $      350 </a:t>
                      </a:r>
                    </a:p>
                  </a:txBody>
                  <a:tcPr marL="7313" marR="7313" marT="731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0" i="0" u="none" strike="noStrike">
                          <a:solidFill>
                            <a:srgbClr val="000000"/>
                          </a:solidFill>
                          <a:effectLst/>
                          <a:latin typeface="Times New Roman" panose="02020603050405020304" pitchFamily="18" charset="0"/>
                        </a:rPr>
                        <a:t> $      725 </a:t>
                      </a:r>
                    </a:p>
                  </a:txBody>
                  <a:tcPr marL="7313" marR="7313" marT="7313" marB="0" anchor="b">
                    <a:lnL>
                      <a:noFill/>
                    </a:lnL>
                    <a:lnR>
                      <a:noFill/>
                    </a:lnR>
                    <a:lnT>
                      <a:noFill/>
                    </a:lnT>
                    <a:lnB>
                      <a:noFill/>
                    </a:lnB>
                  </a:tcPr>
                </a:tc>
                <a:tc>
                  <a:txBody>
                    <a:bodyPr/>
                    <a:lstStyle/>
                    <a:p>
                      <a:pPr algn="l" fontAlgn="b"/>
                      <a:r>
                        <a:rPr lang="en-US" sz="900" b="0" i="0" u="none" strike="noStrike">
                          <a:solidFill>
                            <a:srgbClr val="000000"/>
                          </a:solidFill>
                          <a:effectLst/>
                          <a:latin typeface="Times New Roman" panose="02020603050405020304" pitchFamily="18" charset="0"/>
                        </a:rPr>
                        <a:t> $   1,300 </a:t>
                      </a:r>
                    </a:p>
                  </a:txBody>
                  <a:tcPr marL="7313" marR="7313" marT="7313" marB="0" anchor="b">
                    <a:lnL>
                      <a:noFill/>
                    </a:lnL>
                    <a:lnR>
                      <a:noFill/>
                    </a:lnR>
                    <a:lnT>
                      <a:noFill/>
                    </a:lnT>
                    <a:lnB>
                      <a:noFill/>
                    </a:lnB>
                  </a:tcPr>
                </a:tc>
                <a:tc>
                  <a:txBody>
                    <a:bodyPr/>
                    <a:lstStyle/>
                    <a:p>
                      <a:pPr algn="l" fontAlgn="b"/>
                      <a:r>
                        <a:rPr lang="en-US" sz="900" b="0" i="0" u="none" strike="noStrike">
                          <a:solidFill>
                            <a:srgbClr val="000000"/>
                          </a:solidFill>
                          <a:effectLst/>
                          <a:latin typeface="Times New Roman" panose="02020603050405020304" pitchFamily="18" charset="0"/>
                        </a:rPr>
                        <a:t> $      350 </a:t>
                      </a:r>
                    </a:p>
                  </a:txBody>
                  <a:tcPr marL="7313" marR="7313" marT="731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Times New Roman" panose="02020603050405020304" pitchFamily="18" charset="0"/>
                        </a:rPr>
                        <a:t> $   1,825 </a:t>
                      </a:r>
                    </a:p>
                  </a:txBody>
                  <a:tcPr marL="7313" marR="7313" marT="731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0" i="0" u="none" strike="noStrike">
                          <a:solidFill>
                            <a:srgbClr val="000000"/>
                          </a:solidFill>
                          <a:effectLst/>
                          <a:latin typeface="Times New Roman" panose="02020603050405020304" pitchFamily="18" charset="0"/>
                        </a:rPr>
                        <a:t> $   3,000 </a:t>
                      </a:r>
                    </a:p>
                  </a:txBody>
                  <a:tcPr marL="7313" marR="7313" marT="7313" marB="0" anchor="b">
                    <a:lnL>
                      <a:noFill/>
                    </a:lnL>
                    <a:lnR>
                      <a:noFill/>
                    </a:lnR>
                    <a:lnT>
                      <a:noFill/>
                    </a:lnT>
                    <a:lnB>
                      <a:noFill/>
                    </a:lnB>
                  </a:tcPr>
                </a:tc>
                <a:tc>
                  <a:txBody>
                    <a:bodyPr/>
                    <a:lstStyle/>
                    <a:p>
                      <a:pPr algn="l" fontAlgn="b"/>
                      <a:r>
                        <a:rPr lang="en-US" sz="900" b="0" i="0" u="none" strike="noStrike">
                          <a:solidFill>
                            <a:srgbClr val="000000"/>
                          </a:solidFill>
                          <a:effectLst/>
                          <a:latin typeface="Times New Roman" panose="02020603050405020304" pitchFamily="18" charset="0"/>
                        </a:rPr>
                        <a:t> $   2,500 </a:t>
                      </a:r>
                    </a:p>
                  </a:txBody>
                  <a:tcPr marL="7313" marR="7313" marT="7313" marB="0" anchor="b">
                    <a:lnL>
                      <a:noFill/>
                    </a:lnL>
                    <a:lnR>
                      <a:noFill/>
                    </a:lnR>
                    <a:lnT>
                      <a:noFill/>
                    </a:lnT>
                    <a:lnB>
                      <a:noFill/>
                    </a:lnB>
                  </a:tcPr>
                </a:tc>
                <a:tc>
                  <a:txBody>
                    <a:bodyPr/>
                    <a:lstStyle/>
                    <a:p>
                      <a:pPr algn="l" fontAlgn="b"/>
                      <a:r>
                        <a:rPr lang="en-US" sz="900" b="0" i="0" u="none" strike="noStrike">
                          <a:solidFill>
                            <a:srgbClr val="000000"/>
                          </a:solidFill>
                          <a:effectLst/>
                          <a:latin typeface="Times New Roman" panose="02020603050405020304" pitchFamily="18" charset="0"/>
                        </a:rPr>
                        <a:t> $   1,825 </a:t>
                      </a:r>
                    </a:p>
                  </a:txBody>
                  <a:tcPr marL="7313" marR="7313" marT="7313"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871453317"/>
                  </a:ext>
                </a:extLst>
              </a:tr>
              <a:tr h="346820">
                <a:tc>
                  <a:txBody>
                    <a:bodyPr/>
                    <a:lstStyle/>
                    <a:p>
                      <a:pPr algn="l" fontAlgn="b"/>
                      <a:r>
                        <a:rPr lang="en-US" sz="900" b="0" i="0" u="none" strike="noStrike">
                          <a:solidFill>
                            <a:srgbClr val="000000"/>
                          </a:solidFill>
                          <a:effectLst/>
                          <a:latin typeface="Times New Roman" panose="02020603050405020304" pitchFamily="18" charset="0"/>
                        </a:rPr>
                        <a:t> $                  36,001 </a:t>
                      </a:r>
                    </a:p>
                  </a:txBody>
                  <a:tcPr marL="7313" marR="7313" marT="731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0" i="0" u="none" strike="noStrike">
                          <a:solidFill>
                            <a:srgbClr val="000000"/>
                          </a:solidFill>
                          <a:effectLst/>
                          <a:latin typeface="Times New Roman" panose="02020603050405020304" pitchFamily="18" charset="0"/>
                        </a:rPr>
                        <a:t> $   62,500 </a:t>
                      </a:r>
                    </a:p>
                  </a:txBody>
                  <a:tcPr marL="7313" marR="7313" marT="731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Times New Roman" panose="02020603050405020304" pitchFamily="18" charset="0"/>
                        </a:rPr>
                        <a:t> $      475 </a:t>
                      </a:r>
                    </a:p>
                  </a:txBody>
                  <a:tcPr marL="7313" marR="7313" marT="731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0" i="0" u="none" strike="noStrike">
                          <a:solidFill>
                            <a:srgbClr val="000000"/>
                          </a:solidFill>
                          <a:effectLst/>
                          <a:latin typeface="Times New Roman" panose="02020603050405020304" pitchFamily="18" charset="0"/>
                        </a:rPr>
                        <a:t> $      725 </a:t>
                      </a:r>
                    </a:p>
                  </a:txBody>
                  <a:tcPr marL="7313" marR="7313" marT="7313" marB="0" anchor="b">
                    <a:lnL>
                      <a:noFill/>
                    </a:lnL>
                    <a:lnR>
                      <a:noFill/>
                    </a:lnR>
                    <a:lnT>
                      <a:noFill/>
                    </a:lnT>
                    <a:lnB>
                      <a:noFill/>
                    </a:lnB>
                  </a:tcPr>
                </a:tc>
                <a:tc>
                  <a:txBody>
                    <a:bodyPr/>
                    <a:lstStyle/>
                    <a:p>
                      <a:pPr algn="l" fontAlgn="b"/>
                      <a:r>
                        <a:rPr lang="en-US" sz="900" b="0" i="0" u="none" strike="noStrike">
                          <a:solidFill>
                            <a:srgbClr val="000000"/>
                          </a:solidFill>
                          <a:effectLst/>
                          <a:latin typeface="Times New Roman" panose="02020603050405020304" pitchFamily="18" charset="0"/>
                        </a:rPr>
                        <a:t> $   1,300 </a:t>
                      </a:r>
                    </a:p>
                  </a:txBody>
                  <a:tcPr marL="7313" marR="7313" marT="7313" marB="0" anchor="b">
                    <a:lnL>
                      <a:noFill/>
                    </a:lnL>
                    <a:lnR>
                      <a:noFill/>
                    </a:lnR>
                    <a:lnT>
                      <a:noFill/>
                    </a:lnT>
                    <a:lnB>
                      <a:noFill/>
                    </a:lnB>
                  </a:tcPr>
                </a:tc>
                <a:tc>
                  <a:txBody>
                    <a:bodyPr/>
                    <a:lstStyle/>
                    <a:p>
                      <a:pPr algn="l" fontAlgn="b"/>
                      <a:r>
                        <a:rPr lang="en-US" sz="900" b="0" i="0" u="none" strike="noStrike">
                          <a:solidFill>
                            <a:srgbClr val="000000"/>
                          </a:solidFill>
                          <a:effectLst/>
                          <a:latin typeface="Times New Roman" panose="02020603050405020304" pitchFamily="18" charset="0"/>
                        </a:rPr>
                        <a:t> $      475 </a:t>
                      </a:r>
                    </a:p>
                  </a:txBody>
                  <a:tcPr marL="7313" marR="7313" marT="731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Times New Roman" panose="02020603050405020304" pitchFamily="18" charset="0"/>
                        </a:rPr>
                        <a:t> $   2,525 </a:t>
                      </a:r>
                    </a:p>
                  </a:txBody>
                  <a:tcPr marL="7313" marR="7313" marT="731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0" i="0" u="none" strike="noStrike">
                          <a:solidFill>
                            <a:srgbClr val="000000"/>
                          </a:solidFill>
                          <a:effectLst/>
                          <a:latin typeface="Times New Roman" panose="02020603050405020304" pitchFamily="18" charset="0"/>
                        </a:rPr>
                        <a:t> $   3,000 </a:t>
                      </a:r>
                    </a:p>
                  </a:txBody>
                  <a:tcPr marL="7313" marR="7313" marT="7313" marB="0" anchor="b">
                    <a:lnL>
                      <a:noFill/>
                    </a:lnL>
                    <a:lnR>
                      <a:noFill/>
                    </a:lnR>
                    <a:lnT>
                      <a:noFill/>
                    </a:lnT>
                    <a:lnB>
                      <a:noFill/>
                    </a:lnB>
                  </a:tcPr>
                </a:tc>
                <a:tc>
                  <a:txBody>
                    <a:bodyPr/>
                    <a:lstStyle/>
                    <a:p>
                      <a:pPr algn="l" fontAlgn="b"/>
                      <a:r>
                        <a:rPr lang="en-US" sz="900" b="0" i="0" u="none" strike="noStrike">
                          <a:solidFill>
                            <a:srgbClr val="000000"/>
                          </a:solidFill>
                          <a:effectLst/>
                          <a:latin typeface="Times New Roman" panose="02020603050405020304" pitchFamily="18" charset="0"/>
                        </a:rPr>
                        <a:t> $   2,500 </a:t>
                      </a:r>
                    </a:p>
                  </a:txBody>
                  <a:tcPr marL="7313" marR="7313" marT="7313" marB="0" anchor="b">
                    <a:lnL>
                      <a:noFill/>
                    </a:lnL>
                    <a:lnR>
                      <a:noFill/>
                    </a:lnR>
                    <a:lnT>
                      <a:noFill/>
                    </a:lnT>
                    <a:lnB>
                      <a:noFill/>
                    </a:lnB>
                  </a:tcPr>
                </a:tc>
                <a:tc>
                  <a:txBody>
                    <a:bodyPr/>
                    <a:lstStyle/>
                    <a:p>
                      <a:pPr algn="l" fontAlgn="b"/>
                      <a:r>
                        <a:rPr lang="en-US" sz="900" b="0" i="0" u="none" strike="noStrike">
                          <a:solidFill>
                            <a:srgbClr val="000000"/>
                          </a:solidFill>
                          <a:effectLst/>
                          <a:latin typeface="Times New Roman" panose="02020603050405020304" pitchFamily="18" charset="0"/>
                        </a:rPr>
                        <a:t> $   2,525 </a:t>
                      </a:r>
                    </a:p>
                  </a:txBody>
                  <a:tcPr marL="7313" marR="7313" marT="7313"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316241890"/>
                  </a:ext>
                </a:extLst>
              </a:tr>
              <a:tr h="346820">
                <a:tc>
                  <a:txBody>
                    <a:bodyPr/>
                    <a:lstStyle/>
                    <a:p>
                      <a:pPr algn="l" fontAlgn="b"/>
                      <a:r>
                        <a:rPr lang="en-US" sz="900" b="0" i="0" u="none" strike="noStrike">
                          <a:solidFill>
                            <a:srgbClr val="000000"/>
                          </a:solidFill>
                          <a:effectLst/>
                          <a:latin typeface="Times New Roman" panose="02020603050405020304" pitchFamily="18" charset="0"/>
                        </a:rPr>
                        <a:t> $                  62,501 </a:t>
                      </a:r>
                    </a:p>
                  </a:txBody>
                  <a:tcPr marL="7313" marR="7313" marT="7313"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 </a:t>
                      </a:r>
                    </a:p>
                  </a:txBody>
                  <a:tcPr marL="7313" marR="7313" marT="7313"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      650 </a:t>
                      </a:r>
                    </a:p>
                  </a:txBody>
                  <a:tcPr marL="7313" marR="7313" marT="7313"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   1,225 </a:t>
                      </a:r>
                    </a:p>
                  </a:txBody>
                  <a:tcPr marL="7313" marR="7313" marT="731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   1,300 </a:t>
                      </a:r>
                    </a:p>
                  </a:txBody>
                  <a:tcPr marL="7313" marR="7313" marT="731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      650 </a:t>
                      </a:r>
                    </a:p>
                  </a:txBody>
                  <a:tcPr marL="7313" marR="7313" marT="7313"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   2,875 </a:t>
                      </a:r>
                    </a:p>
                  </a:txBody>
                  <a:tcPr marL="7313" marR="7313" marT="7313"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   3,000 </a:t>
                      </a:r>
                    </a:p>
                  </a:txBody>
                  <a:tcPr marL="7313" marR="7313" marT="731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   2,500 </a:t>
                      </a:r>
                    </a:p>
                  </a:txBody>
                  <a:tcPr marL="7313" marR="7313" marT="731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   2,875 </a:t>
                      </a:r>
                    </a:p>
                  </a:txBody>
                  <a:tcPr marL="7313" marR="7313" marT="7313"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4009672"/>
                  </a:ext>
                </a:extLst>
              </a:tr>
              <a:tr h="121883">
                <a:tc>
                  <a:txBody>
                    <a:bodyPr/>
                    <a:lstStyle/>
                    <a:p>
                      <a:pPr algn="l" fontAlgn="b"/>
                      <a:endParaRPr lang="en-US" sz="900" b="0" i="0" u="none" strike="noStrike">
                        <a:solidFill>
                          <a:srgbClr val="000000"/>
                        </a:solidFill>
                        <a:effectLst/>
                        <a:latin typeface="Times New Roman" panose="02020603050405020304" pitchFamily="18" charset="0"/>
                      </a:endParaRPr>
                    </a:p>
                  </a:txBody>
                  <a:tcPr marL="7313" marR="7313" marT="731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Times New Roman" panose="02020603050405020304" pitchFamily="18" charset="0"/>
                      </a:endParaRPr>
                    </a:p>
                  </a:txBody>
                  <a:tcPr marL="7313" marR="7313" marT="731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Times New Roman" panose="02020603050405020304" pitchFamily="18" charset="0"/>
                      </a:endParaRPr>
                    </a:p>
                  </a:txBody>
                  <a:tcPr marL="7313" marR="7313" marT="731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Times New Roman" panose="02020603050405020304" pitchFamily="18" charset="0"/>
                      </a:endParaRPr>
                    </a:p>
                  </a:txBody>
                  <a:tcPr marL="7313" marR="7313" marT="731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Times New Roman" panose="02020603050405020304" pitchFamily="18" charset="0"/>
                      </a:endParaRPr>
                    </a:p>
                  </a:txBody>
                  <a:tcPr marL="7313" marR="7313" marT="731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Times New Roman" panose="02020603050405020304" pitchFamily="18" charset="0"/>
                      </a:endParaRPr>
                    </a:p>
                  </a:txBody>
                  <a:tcPr marL="7313" marR="7313" marT="731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Times New Roman" panose="02020603050405020304" pitchFamily="18" charset="0"/>
                      </a:endParaRPr>
                    </a:p>
                  </a:txBody>
                  <a:tcPr marL="7313" marR="7313" marT="731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Times New Roman" panose="02020603050405020304" pitchFamily="18" charset="0"/>
                      </a:endParaRPr>
                    </a:p>
                  </a:txBody>
                  <a:tcPr marL="7313" marR="7313" marT="731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Times New Roman" panose="02020603050405020304" pitchFamily="18" charset="0"/>
                      </a:endParaRPr>
                    </a:p>
                  </a:txBody>
                  <a:tcPr marL="7313" marR="7313" marT="731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Times New Roman" panose="02020603050405020304" pitchFamily="18" charset="0"/>
                      </a:endParaRPr>
                    </a:p>
                  </a:txBody>
                  <a:tcPr marL="7313" marR="7313" marT="7313"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310308451"/>
                  </a:ext>
                </a:extLst>
              </a:tr>
              <a:tr h="121883">
                <a:tc>
                  <a:txBody>
                    <a:bodyPr/>
                    <a:lstStyle/>
                    <a:p>
                      <a:pPr algn="l" fontAlgn="b"/>
                      <a:endParaRPr lang="en-US" sz="900" b="0" i="0" u="none" strike="noStrike">
                        <a:solidFill>
                          <a:srgbClr val="000000"/>
                        </a:solidFill>
                        <a:effectLst/>
                        <a:latin typeface="Times New Roman" panose="02020603050405020304" pitchFamily="18" charset="0"/>
                      </a:endParaRPr>
                    </a:p>
                  </a:txBody>
                  <a:tcPr marL="7313" marR="7313" marT="7313"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panose="02020603050405020304" pitchFamily="18" charset="0"/>
                      </a:endParaRPr>
                    </a:p>
                  </a:txBody>
                  <a:tcPr marL="7313" marR="7313" marT="7313"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panose="02020603050405020304" pitchFamily="18" charset="0"/>
                      </a:endParaRPr>
                    </a:p>
                  </a:txBody>
                  <a:tcPr marL="7313" marR="7313" marT="7313"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panose="02020603050405020304" pitchFamily="18" charset="0"/>
                      </a:endParaRPr>
                    </a:p>
                  </a:txBody>
                  <a:tcPr marL="7313" marR="7313" marT="7313"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panose="02020603050405020304" pitchFamily="18" charset="0"/>
                      </a:endParaRPr>
                    </a:p>
                  </a:txBody>
                  <a:tcPr marL="7313" marR="7313" marT="7313"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panose="02020603050405020304" pitchFamily="18" charset="0"/>
                      </a:endParaRPr>
                    </a:p>
                  </a:txBody>
                  <a:tcPr marL="7313" marR="7313" marT="7313"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panose="02020603050405020304" pitchFamily="18" charset="0"/>
                      </a:endParaRPr>
                    </a:p>
                  </a:txBody>
                  <a:tcPr marL="7313" marR="7313" marT="7313"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panose="02020603050405020304" pitchFamily="18" charset="0"/>
                      </a:endParaRPr>
                    </a:p>
                  </a:txBody>
                  <a:tcPr marL="7313" marR="7313" marT="7313"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panose="02020603050405020304" pitchFamily="18" charset="0"/>
                      </a:endParaRPr>
                    </a:p>
                  </a:txBody>
                  <a:tcPr marL="7313" marR="7313" marT="7313"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panose="02020603050405020304" pitchFamily="18" charset="0"/>
                      </a:endParaRPr>
                    </a:p>
                  </a:txBody>
                  <a:tcPr marL="7313" marR="7313" marT="7313" marB="0" anchor="b">
                    <a:lnL>
                      <a:noFill/>
                    </a:lnL>
                    <a:lnR>
                      <a:noFill/>
                    </a:lnR>
                    <a:lnT>
                      <a:noFill/>
                    </a:lnT>
                    <a:lnB>
                      <a:noFill/>
                    </a:lnB>
                  </a:tcPr>
                </a:tc>
                <a:extLst>
                  <a:ext uri="{0D108BD9-81ED-4DB2-BD59-A6C34878D82A}">
                    <a16:rowId xmlns:a16="http://schemas.microsoft.com/office/drawing/2014/main" val="2363417492"/>
                  </a:ext>
                </a:extLst>
              </a:tr>
              <a:tr h="121883">
                <a:tc>
                  <a:txBody>
                    <a:bodyPr/>
                    <a:lstStyle/>
                    <a:p>
                      <a:pPr algn="l" fontAlgn="b"/>
                      <a:endParaRPr lang="en-US" sz="900" b="0" i="0" u="none" strike="noStrike">
                        <a:solidFill>
                          <a:srgbClr val="000000"/>
                        </a:solidFill>
                        <a:effectLst/>
                        <a:latin typeface="Times New Roman" panose="02020603050405020304" pitchFamily="18" charset="0"/>
                      </a:endParaRPr>
                    </a:p>
                  </a:txBody>
                  <a:tcPr marL="7313" marR="7313" marT="7313"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panose="02020603050405020304" pitchFamily="18" charset="0"/>
                      </a:endParaRPr>
                    </a:p>
                  </a:txBody>
                  <a:tcPr marL="7313" marR="7313" marT="7313"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panose="02020603050405020304" pitchFamily="18" charset="0"/>
                      </a:endParaRPr>
                    </a:p>
                  </a:txBody>
                  <a:tcPr marL="7313" marR="7313" marT="7313"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panose="02020603050405020304" pitchFamily="18" charset="0"/>
                      </a:endParaRPr>
                    </a:p>
                  </a:txBody>
                  <a:tcPr marL="7313" marR="7313" marT="7313"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panose="02020603050405020304" pitchFamily="18" charset="0"/>
                      </a:endParaRPr>
                    </a:p>
                  </a:txBody>
                  <a:tcPr marL="7313" marR="7313" marT="7313"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panose="02020603050405020304" pitchFamily="18" charset="0"/>
                      </a:endParaRPr>
                    </a:p>
                  </a:txBody>
                  <a:tcPr marL="7313" marR="7313" marT="7313"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panose="02020603050405020304" pitchFamily="18" charset="0"/>
                      </a:endParaRPr>
                    </a:p>
                  </a:txBody>
                  <a:tcPr marL="7313" marR="7313" marT="7313"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panose="02020603050405020304" pitchFamily="18" charset="0"/>
                      </a:endParaRPr>
                    </a:p>
                  </a:txBody>
                  <a:tcPr marL="7313" marR="7313" marT="7313"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panose="02020603050405020304" pitchFamily="18" charset="0"/>
                      </a:endParaRPr>
                    </a:p>
                  </a:txBody>
                  <a:tcPr marL="7313" marR="7313" marT="7313"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panose="02020603050405020304" pitchFamily="18" charset="0"/>
                      </a:endParaRPr>
                    </a:p>
                  </a:txBody>
                  <a:tcPr marL="7313" marR="7313" marT="7313" marB="0" anchor="b">
                    <a:lnL>
                      <a:noFill/>
                    </a:lnL>
                    <a:lnR>
                      <a:noFill/>
                    </a:lnR>
                    <a:lnT>
                      <a:noFill/>
                    </a:lnT>
                    <a:lnB>
                      <a:noFill/>
                    </a:lnB>
                  </a:tcPr>
                </a:tc>
                <a:extLst>
                  <a:ext uri="{0D108BD9-81ED-4DB2-BD59-A6C34878D82A}">
                    <a16:rowId xmlns:a16="http://schemas.microsoft.com/office/drawing/2014/main" val="2505460683"/>
                  </a:ext>
                </a:extLst>
              </a:tr>
              <a:tr h="121883">
                <a:tc>
                  <a:txBody>
                    <a:bodyPr/>
                    <a:lstStyle/>
                    <a:p>
                      <a:pPr algn="l" fontAlgn="b"/>
                      <a:endParaRPr lang="en-US" sz="900" b="0" i="0" u="none" strike="noStrike">
                        <a:solidFill>
                          <a:srgbClr val="000000"/>
                        </a:solidFill>
                        <a:effectLst/>
                        <a:latin typeface="Times New Roman" panose="02020603050405020304" pitchFamily="18" charset="0"/>
                      </a:endParaRPr>
                    </a:p>
                  </a:txBody>
                  <a:tcPr marL="7313" marR="7313" marT="7313"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panose="02020603050405020304" pitchFamily="18" charset="0"/>
                      </a:endParaRPr>
                    </a:p>
                  </a:txBody>
                  <a:tcPr marL="7313" marR="7313" marT="7313"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panose="02020603050405020304" pitchFamily="18" charset="0"/>
                      </a:endParaRPr>
                    </a:p>
                  </a:txBody>
                  <a:tcPr marL="7313" marR="7313" marT="7313" marB="0" anchor="b">
                    <a:lnL>
                      <a:noFill/>
                    </a:lnL>
                    <a:lnR>
                      <a:noFill/>
                    </a:lnR>
                    <a:lnT>
                      <a:noFill/>
                    </a:lnT>
                    <a:lnB>
                      <a:noFill/>
                    </a:lnB>
                  </a:tcPr>
                </a:tc>
                <a:tc>
                  <a:txBody>
                    <a:bodyPr/>
                    <a:lstStyle/>
                    <a:p>
                      <a:pPr algn="l" fontAlgn="b"/>
                      <a:endParaRPr lang="en-US" sz="900" b="0" i="0" u="none" strike="noStrike" dirty="0">
                        <a:solidFill>
                          <a:srgbClr val="000000"/>
                        </a:solidFill>
                        <a:effectLst/>
                        <a:latin typeface="Times New Roman" panose="02020603050405020304" pitchFamily="18" charset="0"/>
                      </a:endParaRPr>
                    </a:p>
                  </a:txBody>
                  <a:tcPr marL="7313" marR="7313" marT="7313"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panose="02020603050405020304" pitchFamily="18" charset="0"/>
                      </a:endParaRPr>
                    </a:p>
                  </a:txBody>
                  <a:tcPr marL="7313" marR="7313" marT="7313"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panose="02020603050405020304" pitchFamily="18" charset="0"/>
                      </a:endParaRPr>
                    </a:p>
                  </a:txBody>
                  <a:tcPr marL="7313" marR="7313" marT="7313"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panose="02020603050405020304" pitchFamily="18" charset="0"/>
                      </a:endParaRPr>
                    </a:p>
                  </a:txBody>
                  <a:tcPr marL="7313" marR="7313" marT="7313"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panose="02020603050405020304" pitchFamily="18" charset="0"/>
                      </a:endParaRPr>
                    </a:p>
                  </a:txBody>
                  <a:tcPr marL="7313" marR="7313" marT="7313"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panose="02020603050405020304" pitchFamily="18" charset="0"/>
                      </a:endParaRPr>
                    </a:p>
                  </a:txBody>
                  <a:tcPr marL="7313" marR="7313" marT="7313"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panose="02020603050405020304" pitchFamily="18" charset="0"/>
                      </a:endParaRPr>
                    </a:p>
                  </a:txBody>
                  <a:tcPr marL="7313" marR="7313" marT="7313" marB="0" anchor="b">
                    <a:lnL>
                      <a:noFill/>
                    </a:lnL>
                    <a:lnR>
                      <a:noFill/>
                    </a:lnR>
                    <a:lnT>
                      <a:noFill/>
                    </a:lnT>
                    <a:lnB>
                      <a:noFill/>
                    </a:lnB>
                  </a:tcPr>
                </a:tc>
                <a:extLst>
                  <a:ext uri="{0D108BD9-81ED-4DB2-BD59-A6C34878D82A}">
                    <a16:rowId xmlns:a16="http://schemas.microsoft.com/office/drawing/2014/main" val="10369992"/>
                  </a:ext>
                </a:extLst>
              </a:tr>
              <a:tr h="121883">
                <a:tc>
                  <a:txBody>
                    <a:bodyPr/>
                    <a:lstStyle/>
                    <a:p>
                      <a:pPr algn="l" fontAlgn="b"/>
                      <a:endParaRPr lang="en-US" sz="900" b="0" i="0" u="none" strike="noStrike">
                        <a:solidFill>
                          <a:srgbClr val="000000"/>
                        </a:solidFill>
                        <a:effectLst/>
                        <a:latin typeface="Times New Roman" panose="02020603050405020304" pitchFamily="18" charset="0"/>
                      </a:endParaRPr>
                    </a:p>
                  </a:txBody>
                  <a:tcPr marL="7313" marR="7313" marT="7313"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panose="02020603050405020304" pitchFamily="18" charset="0"/>
                      </a:endParaRPr>
                    </a:p>
                  </a:txBody>
                  <a:tcPr marL="7313" marR="7313" marT="7313"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panose="02020603050405020304" pitchFamily="18" charset="0"/>
                      </a:endParaRPr>
                    </a:p>
                  </a:txBody>
                  <a:tcPr marL="7313" marR="7313" marT="7313"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panose="02020603050405020304" pitchFamily="18" charset="0"/>
                      </a:endParaRPr>
                    </a:p>
                  </a:txBody>
                  <a:tcPr marL="7313" marR="7313" marT="7313"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panose="02020603050405020304" pitchFamily="18" charset="0"/>
                      </a:endParaRPr>
                    </a:p>
                  </a:txBody>
                  <a:tcPr marL="7313" marR="7313" marT="7313"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panose="02020603050405020304" pitchFamily="18" charset="0"/>
                      </a:endParaRPr>
                    </a:p>
                  </a:txBody>
                  <a:tcPr marL="7313" marR="7313" marT="7313"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panose="02020603050405020304" pitchFamily="18" charset="0"/>
                      </a:endParaRPr>
                    </a:p>
                  </a:txBody>
                  <a:tcPr marL="7313" marR="7313" marT="7313"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panose="02020603050405020304" pitchFamily="18" charset="0"/>
                      </a:endParaRPr>
                    </a:p>
                  </a:txBody>
                  <a:tcPr marL="7313" marR="7313" marT="7313"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panose="02020603050405020304" pitchFamily="18" charset="0"/>
                      </a:endParaRPr>
                    </a:p>
                  </a:txBody>
                  <a:tcPr marL="7313" marR="7313" marT="7313"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panose="02020603050405020304" pitchFamily="18" charset="0"/>
                      </a:endParaRPr>
                    </a:p>
                  </a:txBody>
                  <a:tcPr marL="7313" marR="7313" marT="7313" marB="0" anchor="b">
                    <a:lnL>
                      <a:noFill/>
                    </a:lnL>
                    <a:lnR>
                      <a:noFill/>
                    </a:lnR>
                    <a:lnT>
                      <a:noFill/>
                    </a:lnT>
                    <a:lnB>
                      <a:noFill/>
                    </a:lnB>
                  </a:tcPr>
                </a:tc>
                <a:extLst>
                  <a:ext uri="{0D108BD9-81ED-4DB2-BD59-A6C34878D82A}">
                    <a16:rowId xmlns:a16="http://schemas.microsoft.com/office/drawing/2014/main" val="792606343"/>
                  </a:ext>
                </a:extLst>
              </a:tr>
              <a:tr h="121883">
                <a:tc>
                  <a:txBody>
                    <a:bodyPr/>
                    <a:lstStyle/>
                    <a:p>
                      <a:pPr algn="l" fontAlgn="b"/>
                      <a:endParaRPr lang="en-US" sz="900" b="0" i="0" u="none" strike="noStrike">
                        <a:solidFill>
                          <a:srgbClr val="000000"/>
                        </a:solidFill>
                        <a:effectLst/>
                        <a:latin typeface="Times New Roman" panose="02020603050405020304" pitchFamily="18" charset="0"/>
                      </a:endParaRPr>
                    </a:p>
                  </a:txBody>
                  <a:tcPr marL="7313" marR="7313" marT="7313"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panose="02020603050405020304" pitchFamily="18" charset="0"/>
                      </a:endParaRPr>
                    </a:p>
                  </a:txBody>
                  <a:tcPr marL="7313" marR="7313" marT="7313"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panose="02020603050405020304" pitchFamily="18" charset="0"/>
                      </a:endParaRPr>
                    </a:p>
                  </a:txBody>
                  <a:tcPr marL="7313" marR="7313" marT="7313"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panose="02020603050405020304" pitchFamily="18" charset="0"/>
                      </a:endParaRPr>
                    </a:p>
                  </a:txBody>
                  <a:tcPr marL="7313" marR="7313" marT="7313"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panose="02020603050405020304" pitchFamily="18" charset="0"/>
                      </a:endParaRPr>
                    </a:p>
                  </a:txBody>
                  <a:tcPr marL="7313" marR="7313" marT="7313"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panose="02020603050405020304" pitchFamily="18" charset="0"/>
                      </a:endParaRPr>
                    </a:p>
                  </a:txBody>
                  <a:tcPr marL="7313" marR="7313" marT="7313"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panose="02020603050405020304" pitchFamily="18" charset="0"/>
                      </a:endParaRPr>
                    </a:p>
                  </a:txBody>
                  <a:tcPr marL="7313" marR="7313" marT="7313"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panose="02020603050405020304" pitchFamily="18" charset="0"/>
                      </a:endParaRPr>
                    </a:p>
                  </a:txBody>
                  <a:tcPr marL="7313" marR="7313" marT="7313"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panose="02020603050405020304" pitchFamily="18" charset="0"/>
                      </a:endParaRPr>
                    </a:p>
                  </a:txBody>
                  <a:tcPr marL="7313" marR="7313" marT="7313"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panose="02020603050405020304" pitchFamily="18" charset="0"/>
                      </a:endParaRPr>
                    </a:p>
                  </a:txBody>
                  <a:tcPr marL="7313" marR="7313" marT="7313" marB="0" anchor="b">
                    <a:lnL>
                      <a:noFill/>
                    </a:lnL>
                    <a:lnR>
                      <a:noFill/>
                    </a:lnR>
                    <a:lnT>
                      <a:noFill/>
                    </a:lnT>
                    <a:lnB>
                      <a:noFill/>
                    </a:lnB>
                  </a:tcPr>
                </a:tc>
                <a:extLst>
                  <a:ext uri="{0D108BD9-81ED-4DB2-BD59-A6C34878D82A}">
                    <a16:rowId xmlns:a16="http://schemas.microsoft.com/office/drawing/2014/main" val="2256710047"/>
                  </a:ext>
                </a:extLst>
              </a:tr>
              <a:tr h="121883">
                <a:tc>
                  <a:txBody>
                    <a:bodyPr/>
                    <a:lstStyle/>
                    <a:p>
                      <a:pPr algn="l" fontAlgn="b"/>
                      <a:endParaRPr lang="en-US" sz="900" b="0" i="0" u="none" strike="noStrike" dirty="0">
                        <a:solidFill>
                          <a:srgbClr val="000000"/>
                        </a:solidFill>
                        <a:effectLst/>
                        <a:latin typeface="Times New Roman" panose="02020603050405020304" pitchFamily="18" charset="0"/>
                      </a:endParaRPr>
                    </a:p>
                  </a:txBody>
                  <a:tcPr marL="7313" marR="7313" marT="7313"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panose="02020603050405020304" pitchFamily="18" charset="0"/>
                      </a:endParaRPr>
                    </a:p>
                  </a:txBody>
                  <a:tcPr marL="7313" marR="7313" marT="7313"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panose="02020603050405020304" pitchFamily="18" charset="0"/>
                      </a:endParaRPr>
                    </a:p>
                  </a:txBody>
                  <a:tcPr marL="7313" marR="7313" marT="7313"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panose="02020603050405020304" pitchFamily="18" charset="0"/>
                      </a:endParaRPr>
                    </a:p>
                  </a:txBody>
                  <a:tcPr marL="7313" marR="7313" marT="7313"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panose="02020603050405020304" pitchFamily="18" charset="0"/>
                      </a:endParaRPr>
                    </a:p>
                  </a:txBody>
                  <a:tcPr marL="7313" marR="7313" marT="7313"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panose="02020603050405020304" pitchFamily="18" charset="0"/>
                      </a:endParaRPr>
                    </a:p>
                  </a:txBody>
                  <a:tcPr marL="7313" marR="7313" marT="7313"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panose="02020603050405020304" pitchFamily="18" charset="0"/>
                      </a:endParaRPr>
                    </a:p>
                  </a:txBody>
                  <a:tcPr marL="7313" marR="7313" marT="7313"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panose="02020603050405020304" pitchFamily="18" charset="0"/>
                      </a:endParaRPr>
                    </a:p>
                  </a:txBody>
                  <a:tcPr marL="7313" marR="7313" marT="7313"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panose="02020603050405020304" pitchFamily="18" charset="0"/>
                      </a:endParaRPr>
                    </a:p>
                  </a:txBody>
                  <a:tcPr marL="7313" marR="7313" marT="7313"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panose="02020603050405020304" pitchFamily="18" charset="0"/>
                      </a:endParaRPr>
                    </a:p>
                  </a:txBody>
                  <a:tcPr marL="7313" marR="7313" marT="7313" marB="0" anchor="b">
                    <a:lnL>
                      <a:noFill/>
                    </a:lnL>
                    <a:lnR>
                      <a:noFill/>
                    </a:lnR>
                    <a:lnT>
                      <a:noFill/>
                    </a:lnT>
                    <a:lnB>
                      <a:noFill/>
                    </a:lnB>
                  </a:tcPr>
                </a:tc>
                <a:extLst>
                  <a:ext uri="{0D108BD9-81ED-4DB2-BD59-A6C34878D82A}">
                    <a16:rowId xmlns:a16="http://schemas.microsoft.com/office/drawing/2014/main" val="4108168445"/>
                  </a:ext>
                </a:extLst>
              </a:tr>
              <a:tr h="121883">
                <a:tc>
                  <a:txBody>
                    <a:bodyPr/>
                    <a:lstStyle/>
                    <a:p>
                      <a:pPr algn="l" fontAlgn="b"/>
                      <a:endParaRPr lang="en-US" sz="900" b="0" i="0" u="none" strike="noStrike">
                        <a:solidFill>
                          <a:srgbClr val="000000"/>
                        </a:solidFill>
                        <a:effectLst/>
                        <a:latin typeface="Times New Roman" panose="02020603050405020304" pitchFamily="18" charset="0"/>
                      </a:endParaRPr>
                    </a:p>
                  </a:txBody>
                  <a:tcPr marL="7313" marR="7313" marT="7313"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panose="02020603050405020304" pitchFamily="18" charset="0"/>
                      </a:endParaRPr>
                    </a:p>
                  </a:txBody>
                  <a:tcPr marL="7313" marR="7313" marT="7313"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panose="02020603050405020304" pitchFamily="18" charset="0"/>
                      </a:endParaRPr>
                    </a:p>
                  </a:txBody>
                  <a:tcPr marL="7313" marR="7313" marT="7313"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panose="02020603050405020304" pitchFamily="18" charset="0"/>
                      </a:endParaRPr>
                    </a:p>
                  </a:txBody>
                  <a:tcPr marL="7313" marR="7313" marT="7313"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panose="02020603050405020304" pitchFamily="18" charset="0"/>
                      </a:endParaRPr>
                    </a:p>
                  </a:txBody>
                  <a:tcPr marL="7313" marR="7313" marT="7313"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panose="02020603050405020304" pitchFamily="18" charset="0"/>
                      </a:endParaRPr>
                    </a:p>
                  </a:txBody>
                  <a:tcPr marL="7313" marR="7313" marT="7313"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panose="02020603050405020304" pitchFamily="18" charset="0"/>
                      </a:endParaRPr>
                    </a:p>
                  </a:txBody>
                  <a:tcPr marL="7313" marR="7313" marT="7313"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panose="02020603050405020304" pitchFamily="18" charset="0"/>
                      </a:endParaRPr>
                    </a:p>
                  </a:txBody>
                  <a:tcPr marL="7313" marR="7313" marT="7313"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panose="02020603050405020304" pitchFamily="18" charset="0"/>
                      </a:endParaRPr>
                    </a:p>
                  </a:txBody>
                  <a:tcPr marL="7313" marR="7313" marT="7313"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panose="02020603050405020304" pitchFamily="18" charset="0"/>
                      </a:endParaRPr>
                    </a:p>
                  </a:txBody>
                  <a:tcPr marL="7313" marR="7313" marT="7313" marB="0" anchor="b">
                    <a:lnL>
                      <a:noFill/>
                    </a:lnL>
                    <a:lnR>
                      <a:noFill/>
                    </a:lnR>
                    <a:lnT>
                      <a:noFill/>
                    </a:lnT>
                    <a:lnB>
                      <a:noFill/>
                    </a:lnB>
                  </a:tcPr>
                </a:tc>
                <a:extLst>
                  <a:ext uri="{0D108BD9-81ED-4DB2-BD59-A6C34878D82A}">
                    <a16:rowId xmlns:a16="http://schemas.microsoft.com/office/drawing/2014/main" val="3551717274"/>
                  </a:ext>
                </a:extLst>
              </a:tr>
              <a:tr h="185697">
                <a:tc gridSpan="10">
                  <a:txBody>
                    <a:bodyPr/>
                    <a:lstStyle/>
                    <a:p>
                      <a:pPr algn="ctr" fontAlgn="ctr"/>
                      <a:r>
                        <a:rPr lang="en-US" sz="1200" b="1" i="0" u="none" strike="noStrike">
                          <a:solidFill>
                            <a:srgbClr val="000000"/>
                          </a:solidFill>
                          <a:effectLst/>
                          <a:latin typeface="Times New Roman" panose="02020603050405020304" pitchFamily="18" charset="0"/>
                        </a:rPr>
                        <a:t>Employee and Children and Family</a:t>
                      </a:r>
                    </a:p>
                  </a:txBody>
                  <a:tcPr marL="7313" marR="7313" marT="7313"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51271418"/>
                  </a:ext>
                </a:extLst>
              </a:tr>
              <a:tr h="233232">
                <a:tc gridSpan="2">
                  <a:txBody>
                    <a:bodyPr/>
                    <a:lstStyle/>
                    <a:p>
                      <a:pPr algn="ctr" fontAlgn="b"/>
                      <a:r>
                        <a:rPr lang="en-US" sz="900" b="0" i="0" u="none" strike="noStrike">
                          <a:solidFill>
                            <a:srgbClr val="000000"/>
                          </a:solidFill>
                          <a:effectLst/>
                          <a:latin typeface="Times New Roman" panose="02020603050405020304" pitchFamily="18" charset="0"/>
                        </a:rPr>
                        <a:t>Employee Salary</a:t>
                      </a:r>
                    </a:p>
                  </a:txBody>
                  <a:tcPr marL="7313" marR="7313" marT="7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4">
                  <a:txBody>
                    <a:bodyPr/>
                    <a:lstStyle/>
                    <a:p>
                      <a:pPr algn="ctr" fontAlgn="b"/>
                      <a:r>
                        <a:rPr lang="en-US" sz="900" b="0" i="0" u="none" strike="noStrike">
                          <a:solidFill>
                            <a:srgbClr val="000000"/>
                          </a:solidFill>
                          <a:effectLst/>
                          <a:latin typeface="Times New Roman" panose="02020603050405020304" pitchFamily="18" charset="0"/>
                        </a:rPr>
                        <a:t>Deductible</a:t>
                      </a:r>
                    </a:p>
                  </a:txBody>
                  <a:tcPr marL="7313" marR="7313" marT="7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900" b="0" i="0" u="none" strike="noStrike">
                          <a:solidFill>
                            <a:srgbClr val="000000"/>
                          </a:solidFill>
                          <a:effectLst/>
                          <a:latin typeface="Times New Roman" panose="02020603050405020304" pitchFamily="18" charset="0"/>
                        </a:rPr>
                        <a:t>Out-of-Pocket Maximum</a:t>
                      </a:r>
                    </a:p>
                  </a:txBody>
                  <a:tcPr marL="7313" marR="7313" marT="7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56339416"/>
                  </a:ext>
                </a:extLst>
              </a:tr>
              <a:tr h="233232">
                <a:tc gridSpan="2">
                  <a:txBody>
                    <a:bodyPr/>
                    <a:lstStyle/>
                    <a:p>
                      <a:pPr algn="ctr" fontAlgn="b"/>
                      <a:r>
                        <a:rPr lang="en-US" sz="900" b="0" i="0" u="none" strike="noStrike">
                          <a:solidFill>
                            <a:srgbClr val="000000"/>
                          </a:solidFill>
                          <a:effectLst/>
                          <a:latin typeface="Times New Roman" panose="02020603050405020304" pitchFamily="18" charset="0"/>
                        </a:rPr>
                        <a:t> </a:t>
                      </a:r>
                    </a:p>
                  </a:txBody>
                  <a:tcPr marL="7313" marR="7313" marT="7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ctr" fontAlgn="b"/>
                      <a:r>
                        <a:rPr lang="en-US" sz="900" b="0" i="0" u="sng" strike="noStrike">
                          <a:solidFill>
                            <a:srgbClr val="000000"/>
                          </a:solidFill>
                          <a:effectLst/>
                          <a:latin typeface="Times New Roman" panose="02020603050405020304" pitchFamily="18" charset="0"/>
                        </a:rPr>
                        <a:t>Plan A</a:t>
                      </a:r>
                    </a:p>
                  </a:txBody>
                  <a:tcPr marL="7313" marR="7313" marT="7313"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900" b="0" i="0" u="sng" strike="noStrike">
                          <a:solidFill>
                            <a:srgbClr val="000000"/>
                          </a:solidFill>
                          <a:effectLst/>
                          <a:latin typeface="Times New Roman" panose="02020603050405020304" pitchFamily="18" charset="0"/>
                        </a:rPr>
                        <a:t>Plan B</a:t>
                      </a:r>
                    </a:p>
                  </a:txBody>
                  <a:tcPr marL="7313" marR="7313" marT="731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900" b="0" i="0" u="sng" strike="noStrike">
                          <a:solidFill>
                            <a:srgbClr val="000000"/>
                          </a:solidFill>
                          <a:effectLst/>
                          <a:latin typeface="Times New Roman" panose="02020603050405020304" pitchFamily="18" charset="0"/>
                        </a:rPr>
                        <a:t>Plan C</a:t>
                      </a:r>
                    </a:p>
                  </a:txBody>
                  <a:tcPr marL="7313" marR="7313" marT="731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900" b="0" i="0" u="sng" strike="noStrike" dirty="0">
                          <a:solidFill>
                            <a:srgbClr val="000000"/>
                          </a:solidFill>
                          <a:effectLst/>
                          <a:latin typeface="Times New Roman" panose="02020603050405020304" pitchFamily="18" charset="0"/>
                        </a:rPr>
                        <a:t>Plan D</a:t>
                      </a:r>
                    </a:p>
                  </a:txBody>
                  <a:tcPr marL="7313" marR="7313" marT="731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900" b="0" i="0" u="sng" strike="noStrike">
                          <a:solidFill>
                            <a:srgbClr val="000000"/>
                          </a:solidFill>
                          <a:effectLst/>
                          <a:latin typeface="Times New Roman" panose="02020603050405020304" pitchFamily="18" charset="0"/>
                        </a:rPr>
                        <a:t>Plan A</a:t>
                      </a:r>
                    </a:p>
                  </a:txBody>
                  <a:tcPr marL="7313" marR="7313" marT="7313"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900" b="0" i="0" u="sng" strike="noStrike">
                          <a:solidFill>
                            <a:srgbClr val="000000"/>
                          </a:solidFill>
                          <a:effectLst/>
                          <a:latin typeface="Times New Roman" panose="02020603050405020304" pitchFamily="18" charset="0"/>
                        </a:rPr>
                        <a:t>Plan B</a:t>
                      </a:r>
                    </a:p>
                  </a:txBody>
                  <a:tcPr marL="7313" marR="7313" marT="731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900" b="0" i="0" u="sng" strike="noStrike">
                          <a:solidFill>
                            <a:srgbClr val="000000"/>
                          </a:solidFill>
                          <a:effectLst/>
                          <a:latin typeface="Times New Roman" panose="02020603050405020304" pitchFamily="18" charset="0"/>
                        </a:rPr>
                        <a:t>Plan C</a:t>
                      </a:r>
                    </a:p>
                  </a:txBody>
                  <a:tcPr marL="7313" marR="7313" marT="731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900" b="0" i="0" u="sng" strike="noStrike">
                          <a:solidFill>
                            <a:srgbClr val="000000"/>
                          </a:solidFill>
                          <a:effectLst/>
                          <a:latin typeface="Times New Roman" panose="02020603050405020304" pitchFamily="18" charset="0"/>
                        </a:rPr>
                        <a:t>Plan D</a:t>
                      </a:r>
                    </a:p>
                  </a:txBody>
                  <a:tcPr marL="7313" marR="7313" marT="731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61266867"/>
                  </a:ext>
                </a:extLst>
              </a:tr>
              <a:tr h="346820">
                <a:tc>
                  <a:txBody>
                    <a:bodyPr/>
                    <a:lstStyle/>
                    <a:p>
                      <a:pPr algn="l" fontAlgn="b"/>
                      <a:r>
                        <a:rPr lang="en-US" sz="900" b="0" i="0" u="none" strike="noStrike">
                          <a:solidFill>
                            <a:srgbClr val="000000"/>
                          </a:solidFill>
                          <a:effectLst/>
                          <a:latin typeface="Times New Roman" panose="02020603050405020304" pitchFamily="18" charset="0"/>
                        </a:rPr>
                        <a:t> $                          -   </a:t>
                      </a:r>
                    </a:p>
                  </a:txBody>
                  <a:tcPr marL="7313" marR="7313" marT="731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0" i="0" u="none" strike="noStrike">
                          <a:solidFill>
                            <a:srgbClr val="000000"/>
                          </a:solidFill>
                          <a:effectLst/>
                          <a:latin typeface="Times New Roman" panose="02020603050405020304" pitchFamily="18" charset="0"/>
                        </a:rPr>
                        <a:t> $   36,000 </a:t>
                      </a:r>
                    </a:p>
                  </a:txBody>
                  <a:tcPr marL="7313" marR="7313" marT="731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Times New Roman" panose="02020603050405020304" pitchFamily="18" charset="0"/>
                        </a:rPr>
                        <a:t> $      700 </a:t>
                      </a:r>
                    </a:p>
                  </a:txBody>
                  <a:tcPr marL="7313" marR="7313" marT="731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0" i="0" u="none" strike="noStrike">
                          <a:solidFill>
                            <a:srgbClr val="000000"/>
                          </a:solidFill>
                          <a:effectLst/>
                          <a:latin typeface="Times New Roman" panose="02020603050405020304" pitchFamily="18" charset="0"/>
                        </a:rPr>
                        <a:t> $   1,450 </a:t>
                      </a:r>
                    </a:p>
                  </a:txBody>
                  <a:tcPr marL="7313" marR="7313" marT="7313" marB="0" anchor="b">
                    <a:lnL>
                      <a:noFill/>
                    </a:lnL>
                    <a:lnR>
                      <a:noFill/>
                    </a:lnR>
                    <a:lnT>
                      <a:noFill/>
                    </a:lnT>
                    <a:lnB>
                      <a:noFill/>
                    </a:lnB>
                  </a:tcPr>
                </a:tc>
                <a:tc>
                  <a:txBody>
                    <a:bodyPr/>
                    <a:lstStyle/>
                    <a:p>
                      <a:pPr algn="l" fontAlgn="b"/>
                      <a:r>
                        <a:rPr lang="en-US" sz="900" b="0" i="0" u="none" strike="noStrike">
                          <a:solidFill>
                            <a:srgbClr val="000000"/>
                          </a:solidFill>
                          <a:effectLst/>
                          <a:latin typeface="Times New Roman" panose="02020603050405020304" pitchFamily="18" charset="0"/>
                        </a:rPr>
                        <a:t> $   2,600 </a:t>
                      </a:r>
                    </a:p>
                  </a:txBody>
                  <a:tcPr marL="7313" marR="7313" marT="7313" marB="0" anchor="b">
                    <a:lnL>
                      <a:noFill/>
                    </a:lnL>
                    <a:lnR>
                      <a:noFill/>
                    </a:lnR>
                    <a:lnT>
                      <a:noFill/>
                    </a:lnT>
                    <a:lnB>
                      <a:noFill/>
                    </a:lnB>
                  </a:tcPr>
                </a:tc>
                <a:tc>
                  <a:txBody>
                    <a:bodyPr/>
                    <a:lstStyle/>
                    <a:p>
                      <a:pPr algn="l" fontAlgn="b"/>
                      <a:r>
                        <a:rPr lang="en-US" sz="900" b="0" i="0" u="none" strike="noStrike" dirty="0">
                          <a:solidFill>
                            <a:srgbClr val="000000"/>
                          </a:solidFill>
                          <a:effectLst/>
                          <a:latin typeface="Times New Roman" panose="02020603050405020304" pitchFamily="18" charset="0"/>
                        </a:rPr>
                        <a:t> $      700 </a:t>
                      </a:r>
                    </a:p>
                  </a:txBody>
                  <a:tcPr marL="7313" marR="7313" marT="731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Times New Roman" panose="02020603050405020304" pitchFamily="18" charset="0"/>
                        </a:rPr>
                        <a:t> $   3,650 </a:t>
                      </a:r>
                    </a:p>
                  </a:txBody>
                  <a:tcPr marL="7313" marR="7313" marT="731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0" i="0" u="none" strike="noStrike">
                          <a:solidFill>
                            <a:srgbClr val="000000"/>
                          </a:solidFill>
                          <a:effectLst/>
                          <a:latin typeface="Times New Roman" panose="02020603050405020304" pitchFamily="18" charset="0"/>
                        </a:rPr>
                        <a:t> $   6,000 </a:t>
                      </a:r>
                    </a:p>
                  </a:txBody>
                  <a:tcPr marL="7313" marR="7313" marT="7313" marB="0" anchor="b">
                    <a:lnL>
                      <a:noFill/>
                    </a:lnL>
                    <a:lnR>
                      <a:noFill/>
                    </a:lnR>
                    <a:lnT>
                      <a:noFill/>
                    </a:lnT>
                    <a:lnB>
                      <a:noFill/>
                    </a:lnB>
                  </a:tcPr>
                </a:tc>
                <a:tc>
                  <a:txBody>
                    <a:bodyPr/>
                    <a:lstStyle/>
                    <a:p>
                      <a:pPr algn="l" fontAlgn="b"/>
                      <a:r>
                        <a:rPr lang="en-US" sz="900" b="0" i="0" u="none" strike="noStrike">
                          <a:solidFill>
                            <a:srgbClr val="000000"/>
                          </a:solidFill>
                          <a:effectLst/>
                          <a:latin typeface="Times New Roman" panose="02020603050405020304" pitchFamily="18" charset="0"/>
                        </a:rPr>
                        <a:t> $   5,000 </a:t>
                      </a:r>
                    </a:p>
                  </a:txBody>
                  <a:tcPr marL="7313" marR="7313" marT="7313" marB="0" anchor="b">
                    <a:lnL>
                      <a:noFill/>
                    </a:lnL>
                    <a:lnR>
                      <a:noFill/>
                    </a:lnR>
                    <a:lnT>
                      <a:noFill/>
                    </a:lnT>
                    <a:lnB>
                      <a:noFill/>
                    </a:lnB>
                  </a:tcPr>
                </a:tc>
                <a:tc>
                  <a:txBody>
                    <a:bodyPr/>
                    <a:lstStyle/>
                    <a:p>
                      <a:pPr algn="l" fontAlgn="b"/>
                      <a:r>
                        <a:rPr lang="en-US" sz="900" b="0" i="0" u="none" strike="noStrike">
                          <a:solidFill>
                            <a:srgbClr val="000000"/>
                          </a:solidFill>
                          <a:effectLst/>
                          <a:latin typeface="Times New Roman" panose="02020603050405020304" pitchFamily="18" charset="0"/>
                        </a:rPr>
                        <a:t> $   3,650 </a:t>
                      </a:r>
                    </a:p>
                  </a:txBody>
                  <a:tcPr marL="7313" marR="7313" marT="7313"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46772417"/>
                  </a:ext>
                </a:extLst>
              </a:tr>
              <a:tr h="346820">
                <a:tc>
                  <a:txBody>
                    <a:bodyPr/>
                    <a:lstStyle/>
                    <a:p>
                      <a:pPr algn="l" fontAlgn="b"/>
                      <a:r>
                        <a:rPr lang="en-US" sz="900" b="0" i="0" u="none" strike="noStrike">
                          <a:solidFill>
                            <a:srgbClr val="000000"/>
                          </a:solidFill>
                          <a:effectLst/>
                          <a:latin typeface="Times New Roman" panose="02020603050405020304" pitchFamily="18" charset="0"/>
                        </a:rPr>
                        <a:t> $                  36,001 </a:t>
                      </a:r>
                    </a:p>
                  </a:txBody>
                  <a:tcPr marL="7313" marR="7313" marT="731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0" i="0" u="none" strike="noStrike">
                          <a:solidFill>
                            <a:srgbClr val="000000"/>
                          </a:solidFill>
                          <a:effectLst/>
                          <a:latin typeface="Times New Roman" panose="02020603050405020304" pitchFamily="18" charset="0"/>
                        </a:rPr>
                        <a:t> $   62,500 </a:t>
                      </a:r>
                    </a:p>
                  </a:txBody>
                  <a:tcPr marL="7313" marR="7313" marT="731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Times New Roman" panose="02020603050405020304" pitchFamily="18" charset="0"/>
                        </a:rPr>
                        <a:t> $      950 </a:t>
                      </a:r>
                    </a:p>
                  </a:txBody>
                  <a:tcPr marL="7313" marR="7313" marT="731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0" i="0" u="none" strike="noStrike">
                          <a:solidFill>
                            <a:srgbClr val="000000"/>
                          </a:solidFill>
                          <a:effectLst/>
                          <a:latin typeface="Times New Roman" panose="02020603050405020304" pitchFamily="18" charset="0"/>
                        </a:rPr>
                        <a:t> $   1,450 </a:t>
                      </a:r>
                    </a:p>
                  </a:txBody>
                  <a:tcPr marL="7313" marR="7313" marT="7313" marB="0" anchor="b">
                    <a:lnL>
                      <a:noFill/>
                    </a:lnL>
                    <a:lnR>
                      <a:noFill/>
                    </a:lnR>
                    <a:lnT>
                      <a:noFill/>
                    </a:lnT>
                    <a:lnB>
                      <a:noFill/>
                    </a:lnB>
                  </a:tcPr>
                </a:tc>
                <a:tc>
                  <a:txBody>
                    <a:bodyPr/>
                    <a:lstStyle/>
                    <a:p>
                      <a:pPr algn="l" fontAlgn="b"/>
                      <a:r>
                        <a:rPr lang="en-US" sz="900" b="0" i="0" u="none" strike="noStrike">
                          <a:solidFill>
                            <a:srgbClr val="000000"/>
                          </a:solidFill>
                          <a:effectLst/>
                          <a:latin typeface="Times New Roman" panose="02020603050405020304" pitchFamily="18" charset="0"/>
                        </a:rPr>
                        <a:t> $   2,600 </a:t>
                      </a:r>
                    </a:p>
                  </a:txBody>
                  <a:tcPr marL="7313" marR="7313" marT="7313" marB="0" anchor="b">
                    <a:lnL>
                      <a:noFill/>
                    </a:lnL>
                    <a:lnR>
                      <a:noFill/>
                    </a:lnR>
                    <a:lnT>
                      <a:noFill/>
                    </a:lnT>
                    <a:lnB>
                      <a:noFill/>
                    </a:lnB>
                  </a:tcPr>
                </a:tc>
                <a:tc>
                  <a:txBody>
                    <a:bodyPr/>
                    <a:lstStyle/>
                    <a:p>
                      <a:pPr algn="l" fontAlgn="b"/>
                      <a:r>
                        <a:rPr lang="en-US" sz="900" b="0" i="0" u="none" strike="noStrike">
                          <a:solidFill>
                            <a:srgbClr val="000000"/>
                          </a:solidFill>
                          <a:effectLst/>
                          <a:latin typeface="Times New Roman" panose="02020603050405020304" pitchFamily="18" charset="0"/>
                        </a:rPr>
                        <a:t> $      950 </a:t>
                      </a:r>
                    </a:p>
                  </a:txBody>
                  <a:tcPr marL="7313" marR="7313" marT="731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Times New Roman" panose="02020603050405020304" pitchFamily="18" charset="0"/>
                        </a:rPr>
                        <a:t> $   5,050 </a:t>
                      </a:r>
                    </a:p>
                  </a:txBody>
                  <a:tcPr marL="7313" marR="7313" marT="731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0" i="0" u="none" strike="noStrike">
                          <a:solidFill>
                            <a:srgbClr val="000000"/>
                          </a:solidFill>
                          <a:effectLst/>
                          <a:latin typeface="Times New Roman" panose="02020603050405020304" pitchFamily="18" charset="0"/>
                        </a:rPr>
                        <a:t> $   6,000 </a:t>
                      </a:r>
                    </a:p>
                  </a:txBody>
                  <a:tcPr marL="7313" marR="7313" marT="7313" marB="0" anchor="b">
                    <a:lnL>
                      <a:noFill/>
                    </a:lnL>
                    <a:lnR>
                      <a:noFill/>
                    </a:lnR>
                    <a:lnT>
                      <a:noFill/>
                    </a:lnT>
                    <a:lnB>
                      <a:noFill/>
                    </a:lnB>
                  </a:tcPr>
                </a:tc>
                <a:tc>
                  <a:txBody>
                    <a:bodyPr/>
                    <a:lstStyle/>
                    <a:p>
                      <a:pPr algn="l" fontAlgn="b"/>
                      <a:r>
                        <a:rPr lang="en-US" sz="900" b="0" i="0" u="none" strike="noStrike">
                          <a:solidFill>
                            <a:srgbClr val="000000"/>
                          </a:solidFill>
                          <a:effectLst/>
                          <a:latin typeface="Times New Roman" panose="02020603050405020304" pitchFamily="18" charset="0"/>
                        </a:rPr>
                        <a:t> $   5,000 </a:t>
                      </a:r>
                    </a:p>
                  </a:txBody>
                  <a:tcPr marL="7313" marR="7313" marT="7313" marB="0" anchor="b">
                    <a:lnL>
                      <a:noFill/>
                    </a:lnL>
                    <a:lnR>
                      <a:noFill/>
                    </a:lnR>
                    <a:lnT>
                      <a:noFill/>
                    </a:lnT>
                    <a:lnB>
                      <a:noFill/>
                    </a:lnB>
                  </a:tcPr>
                </a:tc>
                <a:tc>
                  <a:txBody>
                    <a:bodyPr/>
                    <a:lstStyle/>
                    <a:p>
                      <a:pPr algn="l" fontAlgn="b"/>
                      <a:r>
                        <a:rPr lang="en-US" sz="900" b="0" i="0" u="none" strike="noStrike">
                          <a:solidFill>
                            <a:srgbClr val="000000"/>
                          </a:solidFill>
                          <a:effectLst/>
                          <a:latin typeface="Times New Roman" panose="02020603050405020304" pitchFamily="18" charset="0"/>
                        </a:rPr>
                        <a:t> $   5,050 </a:t>
                      </a:r>
                    </a:p>
                  </a:txBody>
                  <a:tcPr marL="7313" marR="7313" marT="7313"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647875138"/>
                  </a:ext>
                </a:extLst>
              </a:tr>
              <a:tr h="346820">
                <a:tc>
                  <a:txBody>
                    <a:bodyPr/>
                    <a:lstStyle/>
                    <a:p>
                      <a:pPr algn="l" fontAlgn="b"/>
                      <a:r>
                        <a:rPr lang="en-US" sz="900" b="0" i="0" u="none" strike="noStrike">
                          <a:solidFill>
                            <a:srgbClr val="000000"/>
                          </a:solidFill>
                          <a:effectLst/>
                          <a:latin typeface="Times New Roman" panose="02020603050405020304" pitchFamily="18" charset="0"/>
                        </a:rPr>
                        <a:t> $                  62,501 </a:t>
                      </a:r>
                    </a:p>
                  </a:txBody>
                  <a:tcPr marL="7313" marR="7313" marT="7313"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 </a:t>
                      </a:r>
                    </a:p>
                  </a:txBody>
                  <a:tcPr marL="7313" marR="7313" marT="7313"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   1,300 </a:t>
                      </a:r>
                    </a:p>
                  </a:txBody>
                  <a:tcPr marL="7313" marR="7313" marT="7313"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   2,450 </a:t>
                      </a:r>
                    </a:p>
                  </a:txBody>
                  <a:tcPr marL="7313" marR="7313" marT="731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   2,600 </a:t>
                      </a:r>
                    </a:p>
                  </a:txBody>
                  <a:tcPr marL="7313" marR="7313" marT="731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   1,300 </a:t>
                      </a:r>
                    </a:p>
                  </a:txBody>
                  <a:tcPr marL="7313" marR="7313" marT="7313"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   5,750 </a:t>
                      </a:r>
                    </a:p>
                  </a:txBody>
                  <a:tcPr marL="7313" marR="7313" marT="7313"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   6,000 </a:t>
                      </a:r>
                    </a:p>
                  </a:txBody>
                  <a:tcPr marL="7313" marR="7313" marT="731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   5,000 </a:t>
                      </a:r>
                    </a:p>
                  </a:txBody>
                  <a:tcPr marL="7313" marR="7313" marT="731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 $   5,750 </a:t>
                      </a:r>
                    </a:p>
                  </a:txBody>
                  <a:tcPr marL="7313" marR="7313" marT="7313"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0876944"/>
                  </a:ext>
                </a:extLst>
              </a:tr>
            </a:tbl>
          </a:graphicData>
        </a:graphic>
      </p:graphicFrame>
      <p:sp>
        <p:nvSpPr>
          <p:cNvPr id="3" name="TextBox 2"/>
          <p:cNvSpPr txBox="1"/>
          <p:nvPr/>
        </p:nvSpPr>
        <p:spPr>
          <a:xfrm>
            <a:off x="6307015" y="6073126"/>
            <a:ext cx="5536734" cy="577081"/>
          </a:xfrm>
          <a:prstGeom prst="rect">
            <a:avLst/>
          </a:prstGeom>
          <a:noFill/>
        </p:spPr>
        <p:txBody>
          <a:bodyPr wrap="square" rtlCol="0">
            <a:spAutoFit/>
          </a:bodyPr>
          <a:lstStyle/>
          <a:p>
            <a:r>
              <a:rPr lang="en-US" sz="1050" b="1"/>
              <a:t>*The example numbers in the charts above are for illustrative purposes only and meant to provide general guidance.  These estimated numbers are subject to change based on several factors, and the final values will be published in the 2018 Shopper’s Guide.</a:t>
            </a:r>
            <a:endParaRPr lang="en-US" sz="105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34141199"/>
              </p:ext>
            </p:extLst>
          </p:nvPr>
        </p:nvGraphicFramePr>
        <p:xfrm>
          <a:off x="914399" y="272096"/>
          <a:ext cx="4563612" cy="6378111"/>
        </p:xfrm>
        <a:graphic>
          <a:graphicData uri="http://schemas.openxmlformats.org/drawingml/2006/table">
            <a:tbl>
              <a:tblPr/>
              <a:tblGrid>
                <a:gridCol w="984780">
                  <a:extLst>
                    <a:ext uri="{9D8B030D-6E8A-4147-A177-3AD203B41FA5}">
                      <a16:colId xmlns:a16="http://schemas.microsoft.com/office/drawing/2014/main" val="979501724"/>
                    </a:ext>
                  </a:extLst>
                </a:gridCol>
                <a:gridCol w="984780">
                  <a:extLst>
                    <a:ext uri="{9D8B030D-6E8A-4147-A177-3AD203B41FA5}">
                      <a16:colId xmlns:a16="http://schemas.microsoft.com/office/drawing/2014/main" val="1899333096"/>
                    </a:ext>
                  </a:extLst>
                </a:gridCol>
                <a:gridCol w="648513">
                  <a:extLst>
                    <a:ext uri="{9D8B030D-6E8A-4147-A177-3AD203B41FA5}">
                      <a16:colId xmlns:a16="http://schemas.microsoft.com/office/drawing/2014/main" val="558498483"/>
                    </a:ext>
                  </a:extLst>
                </a:gridCol>
                <a:gridCol w="648513">
                  <a:extLst>
                    <a:ext uri="{9D8B030D-6E8A-4147-A177-3AD203B41FA5}">
                      <a16:colId xmlns:a16="http://schemas.microsoft.com/office/drawing/2014/main" val="3350009837"/>
                    </a:ext>
                  </a:extLst>
                </a:gridCol>
                <a:gridCol w="648513">
                  <a:extLst>
                    <a:ext uri="{9D8B030D-6E8A-4147-A177-3AD203B41FA5}">
                      <a16:colId xmlns:a16="http://schemas.microsoft.com/office/drawing/2014/main" val="2104906436"/>
                    </a:ext>
                  </a:extLst>
                </a:gridCol>
                <a:gridCol w="648513">
                  <a:extLst>
                    <a:ext uri="{9D8B030D-6E8A-4147-A177-3AD203B41FA5}">
                      <a16:colId xmlns:a16="http://schemas.microsoft.com/office/drawing/2014/main" val="284744848"/>
                    </a:ext>
                  </a:extLst>
                </a:gridCol>
              </a:tblGrid>
              <a:tr h="88310">
                <a:tc>
                  <a:txBody>
                    <a:bodyPr/>
                    <a:lstStyle/>
                    <a:p>
                      <a:pPr algn="l" fontAlgn="b"/>
                      <a:endParaRPr lang="en-US" sz="600" b="0" i="0" u="none" strike="noStrike">
                        <a:solidFill>
                          <a:srgbClr val="000000"/>
                        </a:solidFill>
                        <a:effectLst/>
                        <a:latin typeface="Calibri" panose="020F0502020204030204" pitchFamily="34" charset="0"/>
                      </a:endParaRPr>
                    </a:p>
                  </a:txBody>
                  <a:tcPr marL="4889" marR="4889" marT="4889"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889" marR="4889" marT="4889"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4889" marR="4889" marT="4889"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889" marR="4889" marT="4889"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889" marR="4889" marT="4889"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889" marR="4889" marT="4889" marB="0" anchor="b">
                    <a:lnL>
                      <a:noFill/>
                    </a:lnL>
                    <a:lnR>
                      <a:noFill/>
                    </a:lnR>
                    <a:lnT>
                      <a:noFill/>
                    </a:lnT>
                    <a:lnB>
                      <a:noFill/>
                    </a:lnB>
                  </a:tcPr>
                </a:tc>
                <a:extLst>
                  <a:ext uri="{0D108BD9-81ED-4DB2-BD59-A6C34878D82A}">
                    <a16:rowId xmlns:a16="http://schemas.microsoft.com/office/drawing/2014/main" val="2081890036"/>
                  </a:ext>
                </a:extLst>
              </a:tr>
              <a:tr h="144195">
                <a:tc gridSpan="6">
                  <a:txBody>
                    <a:bodyPr/>
                    <a:lstStyle/>
                    <a:p>
                      <a:pPr algn="ctr" fontAlgn="b"/>
                      <a:r>
                        <a:rPr lang="en-US" sz="1000" b="1" i="0" u="sng" strike="noStrike" dirty="0">
                          <a:solidFill>
                            <a:srgbClr val="000000"/>
                          </a:solidFill>
                          <a:effectLst/>
                          <a:latin typeface="Times New Roman" panose="02020603050405020304" pitchFamily="18" charset="0"/>
                        </a:rPr>
                        <a:t>Proposed Single + Dependent Premiums</a:t>
                      </a:r>
                    </a:p>
                  </a:txBody>
                  <a:tcPr marL="4889" marR="4889" marT="4889"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2700975"/>
                  </a:ext>
                </a:extLst>
              </a:tr>
              <a:tr h="423620">
                <a:tc>
                  <a:txBody>
                    <a:bodyPr/>
                    <a:lstStyle/>
                    <a:p>
                      <a:pPr algn="l" fontAlgn="b"/>
                      <a:endParaRPr lang="en-US" sz="600" b="0" i="0" u="none" strike="noStrike" dirty="0">
                        <a:solidFill>
                          <a:srgbClr val="000000"/>
                        </a:solidFill>
                        <a:effectLst/>
                        <a:latin typeface="Times New Roman" panose="02020603050405020304" pitchFamily="18" charset="0"/>
                      </a:endParaRPr>
                    </a:p>
                  </a:txBody>
                  <a:tcPr marL="4889" marR="4889" marT="4889"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Times New Roman" panose="02020603050405020304" pitchFamily="18" charset="0"/>
                      </a:endParaRPr>
                    </a:p>
                  </a:txBody>
                  <a:tcPr marL="4889" marR="4889" marT="4889" marB="0" anchor="b">
                    <a:lnL>
                      <a:noFill/>
                    </a:lnL>
                    <a:lnR>
                      <a:noFill/>
                    </a:lnR>
                    <a:lnT>
                      <a:noFill/>
                    </a:lnT>
                    <a:lnB>
                      <a:noFill/>
                    </a:lnB>
                  </a:tcPr>
                </a:tc>
                <a:tc>
                  <a:txBody>
                    <a:bodyPr/>
                    <a:lstStyle/>
                    <a:p>
                      <a:pPr algn="ctr" fontAlgn="b"/>
                      <a:r>
                        <a:rPr lang="en-US" sz="1000" b="0" i="0" u="none" strike="noStrike">
                          <a:solidFill>
                            <a:srgbClr val="000000"/>
                          </a:solidFill>
                          <a:effectLst/>
                          <a:latin typeface="Times New Roman" panose="02020603050405020304" pitchFamily="18" charset="0"/>
                        </a:rPr>
                        <a:t>Revenue Neutral with TFI</a:t>
                      </a:r>
                    </a:p>
                  </a:txBody>
                  <a:tcPr marL="4889" marR="4889" marT="4889" marB="0" anchor="b">
                    <a:lnL>
                      <a:noFill/>
                    </a:lnL>
                    <a:lnR>
                      <a:noFill/>
                    </a:lnR>
                    <a:lnT>
                      <a:noFill/>
                    </a:lnT>
                    <a:lnB>
                      <a:noFill/>
                    </a:lnB>
                  </a:tcPr>
                </a:tc>
                <a:tc>
                  <a:txBody>
                    <a:bodyPr/>
                    <a:lstStyle/>
                    <a:p>
                      <a:pPr algn="l" fontAlgn="b"/>
                      <a:endParaRPr lang="en-US" sz="1000" b="0" i="0" u="none" strike="noStrike">
                        <a:solidFill>
                          <a:srgbClr val="000000"/>
                        </a:solidFill>
                        <a:effectLst/>
                        <a:latin typeface="Times New Roman" panose="02020603050405020304" pitchFamily="18" charset="0"/>
                      </a:endParaRPr>
                    </a:p>
                  </a:txBody>
                  <a:tcPr marL="4889" marR="4889" marT="4889" marB="0" anchor="b">
                    <a:lnL>
                      <a:noFill/>
                    </a:lnL>
                    <a:lnR>
                      <a:noFill/>
                    </a:lnR>
                    <a:lnT>
                      <a:noFill/>
                    </a:lnT>
                    <a:lnB>
                      <a:noFill/>
                    </a:lnB>
                  </a:tcPr>
                </a:tc>
                <a:tc>
                  <a:txBody>
                    <a:bodyPr/>
                    <a:lstStyle/>
                    <a:p>
                      <a:pPr algn="l" fontAlgn="b"/>
                      <a:endParaRPr lang="en-US" sz="1000" b="0" i="0" u="none" strike="noStrike">
                        <a:solidFill>
                          <a:srgbClr val="000000"/>
                        </a:solidFill>
                        <a:effectLst/>
                        <a:latin typeface="Times New Roman" panose="02020603050405020304" pitchFamily="18" charset="0"/>
                      </a:endParaRPr>
                    </a:p>
                  </a:txBody>
                  <a:tcPr marL="4889" marR="4889" marT="4889" marB="0" anchor="b">
                    <a:lnL>
                      <a:noFill/>
                    </a:lnL>
                    <a:lnR>
                      <a:noFill/>
                    </a:lnR>
                    <a:lnT>
                      <a:noFill/>
                    </a:lnT>
                    <a:lnB>
                      <a:noFill/>
                    </a:lnB>
                  </a:tcPr>
                </a:tc>
                <a:tc>
                  <a:txBody>
                    <a:bodyPr/>
                    <a:lstStyle/>
                    <a:p>
                      <a:pPr algn="l" fontAlgn="b"/>
                      <a:endParaRPr lang="en-US" sz="1000" b="0" i="0" u="none" strike="noStrike">
                        <a:solidFill>
                          <a:srgbClr val="000000"/>
                        </a:solidFill>
                        <a:effectLst/>
                        <a:latin typeface="Times New Roman" panose="02020603050405020304" pitchFamily="18" charset="0"/>
                      </a:endParaRPr>
                    </a:p>
                  </a:txBody>
                  <a:tcPr marL="4889" marR="4889" marT="4889" marB="0" anchor="b">
                    <a:lnL>
                      <a:noFill/>
                    </a:lnL>
                    <a:lnR>
                      <a:noFill/>
                    </a:lnR>
                    <a:lnT>
                      <a:noFill/>
                    </a:lnT>
                    <a:lnB>
                      <a:noFill/>
                    </a:lnB>
                  </a:tcPr>
                </a:tc>
                <a:extLst>
                  <a:ext uri="{0D108BD9-81ED-4DB2-BD59-A6C34878D82A}">
                    <a16:rowId xmlns:a16="http://schemas.microsoft.com/office/drawing/2014/main" val="1041091251"/>
                  </a:ext>
                </a:extLst>
              </a:tr>
              <a:tr h="144195">
                <a:tc gridSpan="6">
                  <a:txBody>
                    <a:bodyPr/>
                    <a:lstStyle/>
                    <a:p>
                      <a:pPr algn="ctr" fontAlgn="ctr"/>
                      <a:r>
                        <a:rPr lang="en-US" sz="1000" b="1" i="0" u="none" strike="noStrike" dirty="0">
                          <a:solidFill>
                            <a:srgbClr val="000000"/>
                          </a:solidFill>
                          <a:effectLst/>
                          <a:latin typeface="Times New Roman" panose="02020603050405020304" pitchFamily="18" charset="0"/>
                        </a:rPr>
                        <a:t>Single and EE/CH Coverage</a:t>
                      </a:r>
                    </a:p>
                  </a:txBody>
                  <a:tcPr marL="4889" marR="4889" marT="4889"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02548129"/>
                  </a:ext>
                </a:extLst>
              </a:tr>
              <a:tr h="144195">
                <a:tc gridSpan="2">
                  <a:txBody>
                    <a:bodyPr/>
                    <a:lstStyle/>
                    <a:p>
                      <a:pPr algn="ctr" fontAlgn="b"/>
                      <a:r>
                        <a:rPr lang="en-US" sz="1000" b="0" i="0" u="none" strike="noStrike" dirty="0">
                          <a:solidFill>
                            <a:srgbClr val="000000"/>
                          </a:solidFill>
                          <a:effectLst/>
                          <a:latin typeface="Times New Roman" panose="02020603050405020304" pitchFamily="18" charset="0"/>
                        </a:rPr>
                        <a:t>Employee Salary</a:t>
                      </a:r>
                    </a:p>
                  </a:txBody>
                  <a:tcPr marL="4889" marR="4889" marT="4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4">
                  <a:txBody>
                    <a:bodyPr/>
                    <a:lstStyle/>
                    <a:p>
                      <a:pPr algn="ctr" fontAlgn="b"/>
                      <a:r>
                        <a:rPr lang="en-US" sz="1000" b="0" i="0" u="none" strike="noStrike">
                          <a:solidFill>
                            <a:srgbClr val="000000"/>
                          </a:solidFill>
                          <a:effectLst/>
                          <a:latin typeface="Times New Roman" panose="02020603050405020304" pitchFamily="18" charset="0"/>
                        </a:rPr>
                        <a:t>Employee Premiums</a:t>
                      </a:r>
                    </a:p>
                  </a:txBody>
                  <a:tcPr marL="4889" marR="4889" marT="4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58739067"/>
                  </a:ext>
                </a:extLst>
              </a:tr>
              <a:tr h="144195">
                <a:tc gridSpan="2">
                  <a:txBody>
                    <a:bodyPr/>
                    <a:lstStyle/>
                    <a:p>
                      <a:pPr algn="ctr" fontAlgn="b"/>
                      <a:r>
                        <a:rPr lang="en-US" sz="1000" b="0" i="0" u="none" strike="noStrike">
                          <a:solidFill>
                            <a:srgbClr val="000000"/>
                          </a:solidFill>
                          <a:effectLst/>
                          <a:latin typeface="Times New Roman" panose="02020603050405020304" pitchFamily="18" charset="0"/>
                        </a:rPr>
                        <a:t> </a:t>
                      </a:r>
                    </a:p>
                  </a:txBody>
                  <a:tcPr marL="4889" marR="4889" marT="4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ctr" fontAlgn="b"/>
                      <a:r>
                        <a:rPr lang="en-US" sz="1000" b="0" i="0" u="sng" strike="noStrike">
                          <a:solidFill>
                            <a:srgbClr val="000000"/>
                          </a:solidFill>
                          <a:effectLst/>
                          <a:latin typeface="Times New Roman" panose="02020603050405020304" pitchFamily="18" charset="0"/>
                        </a:rPr>
                        <a:t>Plan A</a:t>
                      </a:r>
                    </a:p>
                  </a:txBody>
                  <a:tcPr marL="4889" marR="4889" marT="488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0" i="0" u="sng" strike="noStrike">
                          <a:solidFill>
                            <a:srgbClr val="000000"/>
                          </a:solidFill>
                          <a:effectLst/>
                          <a:latin typeface="Times New Roman" panose="02020603050405020304" pitchFamily="18" charset="0"/>
                        </a:rPr>
                        <a:t>Plan B</a:t>
                      </a:r>
                    </a:p>
                  </a:txBody>
                  <a:tcPr marL="4889" marR="4889" marT="48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0" i="0" u="sng" strike="noStrike">
                          <a:solidFill>
                            <a:srgbClr val="000000"/>
                          </a:solidFill>
                          <a:effectLst/>
                          <a:latin typeface="Times New Roman" panose="02020603050405020304" pitchFamily="18" charset="0"/>
                        </a:rPr>
                        <a:t>Plan C</a:t>
                      </a:r>
                    </a:p>
                  </a:txBody>
                  <a:tcPr marL="4889" marR="4889" marT="48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0" i="0" u="sng" strike="noStrike">
                          <a:solidFill>
                            <a:srgbClr val="000000"/>
                          </a:solidFill>
                          <a:effectLst/>
                          <a:latin typeface="Times New Roman" panose="02020603050405020304" pitchFamily="18" charset="0"/>
                        </a:rPr>
                        <a:t>Plan D</a:t>
                      </a:r>
                    </a:p>
                  </a:txBody>
                  <a:tcPr marL="4889" marR="4889" marT="488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025265050"/>
                  </a:ext>
                </a:extLst>
              </a:tr>
              <a:tr h="144195">
                <a:tc>
                  <a:txBody>
                    <a:bodyPr/>
                    <a:lstStyle/>
                    <a:p>
                      <a:pPr algn="l" fontAlgn="b"/>
                      <a:r>
                        <a:rPr lang="en-US" sz="1000" b="0" i="0" u="none" strike="noStrike" dirty="0">
                          <a:solidFill>
                            <a:srgbClr val="000000"/>
                          </a:solidFill>
                          <a:effectLst/>
                          <a:latin typeface="Times New Roman" panose="02020603050405020304" pitchFamily="18" charset="0"/>
                        </a:rPr>
                        <a:t> $                  -   </a:t>
                      </a:r>
                    </a:p>
                  </a:txBody>
                  <a:tcPr marL="4889" marR="4889" marT="488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0" i="0" u="none" strike="noStrike">
                          <a:solidFill>
                            <a:srgbClr val="000000"/>
                          </a:solidFill>
                          <a:effectLst/>
                          <a:latin typeface="Times New Roman" panose="02020603050405020304" pitchFamily="18" charset="0"/>
                        </a:rPr>
                        <a:t> $           36,000 </a:t>
                      </a:r>
                    </a:p>
                  </a:txBody>
                  <a:tcPr marL="4889" marR="4889" marT="488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000" b="0" i="0" u="none" strike="noStrike">
                          <a:solidFill>
                            <a:srgbClr val="000000"/>
                          </a:solidFill>
                          <a:effectLst/>
                          <a:latin typeface="Times New Roman" panose="02020603050405020304" pitchFamily="18" charset="0"/>
                        </a:rPr>
                        <a:t> $        64 </a:t>
                      </a:r>
                    </a:p>
                  </a:txBody>
                  <a:tcPr marL="4889" marR="4889" marT="488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0" i="0" u="none" strike="noStrike">
                          <a:solidFill>
                            <a:srgbClr val="000000"/>
                          </a:solidFill>
                          <a:effectLst/>
                          <a:latin typeface="Times New Roman" panose="02020603050405020304" pitchFamily="18" charset="0"/>
                        </a:rPr>
                        <a:t> $        44 </a:t>
                      </a:r>
                    </a:p>
                  </a:txBody>
                  <a:tcPr marL="4889" marR="4889" marT="4889" marB="0" anchor="b">
                    <a:lnL>
                      <a:noFill/>
                    </a:lnL>
                    <a:lnR>
                      <a:noFill/>
                    </a:lnR>
                    <a:lnT>
                      <a:noFill/>
                    </a:lnT>
                    <a:lnB>
                      <a:noFill/>
                    </a:lnB>
                  </a:tcPr>
                </a:tc>
                <a:tc>
                  <a:txBody>
                    <a:bodyPr/>
                    <a:lstStyle/>
                    <a:p>
                      <a:pPr algn="l" fontAlgn="b"/>
                      <a:r>
                        <a:rPr lang="en-US" sz="1000" b="0" i="0" u="none" strike="noStrike">
                          <a:solidFill>
                            <a:srgbClr val="000000"/>
                          </a:solidFill>
                          <a:effectLst/>
                          <a:latin typeface="Times New Roman" panose="02020603050405020304" pitchFamily="18" charset="0"/>
                        </a:rPr>
                        <a:t> $        85 </a:t>
                      </a:r>
                    </a:p>
                  </a:txBody>
                  <a:tcPr marL="4889" marR="4889" marT="4889" marB="0" anchor="b">
                    <a:lnL>
                      <a:noFill/>
                    </a:lnL>
                    <a:lnR>
                      <a:noFill/>
                    </a:lnR>
                    <a:lnT>
                      <a:noFill/>
                    </a:lnT>
                    <a:lnB>
                      <a:noFill/>
                    </a:lnB>
                  </a:tcPr>
                </a:tc>
                <a:tc>
                  <a:txBody>
                    <a:bodyPr/>
                    <a:lstStyle/>
                    <a:p>
                      <a:pPr algn="l" fontAlgn="b"/>
                      <a:r>
                        <a:rPr lang="en-US" sz="1000" b="0" i="0" u="none" strike="noStrike">
                          <a:solidFill>
                            <a:srgbClr val="000000"/>
                          </a:solidFill>
                          <a:effectLst/>
                          <a:latin typeface="Times New Roman" panose="02020603050405020304" pitchFamily="18" charset="0"/>
                        </a:rPr>
                        <a:t> $        53 </a:t>
                      </a:r>
                    </a:p>
                  </a:txBody>
                  <a:tcPr marL="4889" marR="4889" marT="488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615721057"/>
                  </a:ext>
                </a:extLst>
              </a:tr>
              <a:tr h="144195">
                <a:tc>
                  <a:txBody>
                    <a:bodyPr/>
                    <a:lstStyle/>
                    <a:p>
                      <a:pPr algn="l" fontAlgn="b"/>
                      <a:r>
                        <a:rPr lang="en-US" sz="1000" b="0" i="0" u="none" strike="noStrike" dirty="0">
                          <a:solidFill>
                            <a:srgbClr val="000000"/>
                          </a:solidFill>
                          <a:effectLst/>
                          <a:latin typeface="Times New Roman" panose="02020603050405020304" pitchFamily="18" charset="0"/>
                        </a:rPr>
                        <a:t> $           36,001 </a:t>
                      </a:r>
                    </a:p>
                  </a:txBody>
                  <a:tcPr marL="4889" marR="4889" marT="488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0" i="0" u="none" strike="noStrike" dirty="0">
                          <a:solidFill>
                            <a:srgbClr val="000000"/>
                          </a:solidFill>
                          <a:effectLst/>
                          <a:latin typeface="Times New Roman" panose="02020603050405020304" pitchFamily="18" charset="0"/>
                        </a:rPr>
                        <a:t> $           62,500 </a:t>
                      </a:r>
                    </a:p>
                  </a:txBody>
                  <a:tcPr marL="4889" marR="4889" marT="488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000" b="0" i="0" u="none" strike="noStrike">
                          <a:solidFill>
                            <a:srgbClr val="000000"/>
                          </a:solidFill>
                          <a:effectLst/>
                          <a:latin typeface="Times New Roman" panose="02020603050405020304" pitchFamily="18" charset="0"/>
                        </a:rPr>
                        <a:t> $        94 </a:t>
                      </a:r>
                    </a:p>
                  </a:txBody>
                  <a:tcPr marL="4889" marR="4889" marT="488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0" i="0" u="none" strike="noStrike">
                          <a:solidFill>
                            <a:srgbClr val="000000"/>
                          </a:solidFill>
                          <a:effectLst/>
                          <a:latin typeface="Times New Roman" panose="02020603050405020304" pitchFamily="18" charset="0"/>
                        </a:rPr>
                        <a:t> $        55 </a:t>
                      </a:r>
                    </a:p>
                  </a:txBody>
                  <a:tcPr marL="4889" marR="4889" marT="4889" marB="0" anchor="b">
                    <a:lnL>
                      <a:noFill/>
                    </a:lnL>
                    <a:lnR>
                      <a:noFill/>
                    </a:lnR>
                    <a:lnT>
                      <a:noFill/>
                    </a:lnT>
                    <a:lnB>
                      <a:noFill/>
                    </a:lnB>
                  </a:tcPr>
                </a:tc>
                <a:tc>
                  <a:txBody>
                    <a:bodyPr/>
                    <a:lstStyle/>
                    <a:p>
                      <a:pPr algn="l" fontAlgn="b"/>
                      <a:r>
                        <a:rPr lang="en-US" sz="1000" b="0" i="0" u="none" strike="noStrike">
                          <a:solidFill>
                            <a:srgbClr val="000000"/>
                          </a:solidFill>
                          <a:effectLst/>
                          <a:latin typeface="Times New Roman" panose="02020603050405020304" pitchFamily="18" charset="0"/>
                        </a:rPr>
                        <a:t> $        85 </a:t>
                      </a:r>
                    </a:p>
                  </a:txBody>
                  <a:tcPr marL="4889" marR="4889" marT="4889" marB="0" anchor="b">
                    <a:lnL>
                      <a:noFill/>
                    </a:lnL>
                    <a:lnR>
                      <a:noFill/>
                    </a:lnR>
                    <a:lnT>
                      <a:noFill/>
                    </a:lnT>
                    <a:lnB>
                      <a:noFill/>
                    </a:lnB>
                  </a:tcPr>
                </a:tc>
                <a:tc>
                  <a:txBody>
                    <a:bodyPr/>
                    <a:lstStyle/>
                    <a:p>
                      <a:pPr algn="l" fontAlgn="b"/>
                      <a:r>
                        <a:rPr lang="en-US" sz="1000" b="0" i="0" u="none" strike="noStrike">
                          <a:solidFill>
                            <a:srgbClr val="000000"/>
                          </a:solidFill>
                          <a:effectLst/>
                          <a:latin typeface="Times New Roman" panose="02020603050405020304" pitchFamily="18" charset="0"/>
                        </a:rPr>
                        <a:t> $        79 </a:t>
                      </a:r>
                    </a:p>
                  </a:txBody>
                  <a:tcPr marL="4889" marR="4889" marT="488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859289212"/>
                  </a:ext>
                </a:extLst>
              </a:tr>
              <a:tr h="144195">
                <a:tc>
                  <a:txBody>
                    <a:bodyPr/>
                    <a:lstStyle/>
                    <a:p>
                      <a:pPr algn="l" fontAlgn="b"/>
                      <a:r>
                        <a:rPr lang="en-US" sz="1000" b="0" i="0" u="none" strike="noStrike" dirty="0">
                          <a:solidFill>
                            <a:srgbClr val="000000"/>
                          </a:solidFill>
                          <a:effectLst/>
                          <a:latin typeface="Times New Roman" panose="02020603050405020304" pitchFamily="18" charset="0"/>
                        </a:rPr>
                        <a:t> $           62,501 </a:t>
                      </a:r>
                    </a:p>
                  </a:txBody>
                  <a:tcPr marL="4889" marR="4889" marT="488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0" i="0" u="none" strike="noStrike">
                          <a:solidFill>
                            <a:srgbClr val="000000"/>
                          </a:solidFill>
                          <a:effectLst/>
                          <a:latin typeface="Times New Roman" panose="02020603050405020304" pitchFamily="18" charset="0"/>
                        </a:rPr>
                        <a:t> + </a:t>
                      </a:r>
                    </a:p>
                  </a:txBody>
                  <a:tcPr marL="4889" marR="4889" marT="488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000" b="0" i="0" u="none" strike="noStrike" dirty="0">
                          <a:solidFill>
                            <a:srgbClr val="000000"/>
                          </a:solidFill>
                          <a:effectLst/>
                          <a:latin typeface="Times New Roman" panose="02020603050405020304" pitchFamily="18" charset="0"/>
                        </a:rPr>
                        <a:t> $      147 </a:t>
                      </a:r>
                    </a:p>
                  </a:txBody>
                  <a:tcPr marL="4889" marR="4889" marT="488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0" i="0" u="none" strike="noStrike">
                          <a:solidFill>
                            <a:srgbClr val="000000"/>
                          </a:solidFill>
                          <a:effectLst/>
                          <a:latin typeface="Times New Roman" panose="02020603050405020304" pitchFamily="18" charset="0"/>
                        </a:rPr>
                        <a:t> $        78 </a:t>
                      </a:r>
                    </a:p>
                  </a:txBody>
                  <a:tcPr marL="4889" marR="4889" marT="4889" marB="0" anchor="b">
                    <a:lnL>
                      <a:noFill/>
                    </a:lnL>
                    <a:lnR>
                      <a:noFill/>
                    </a:lnR>
                    <a:lnT>
                      <a:noFill/>
                    </a:lnT>
                    <a:lnB>
                      <a:noFill/>
                    </a:lnB>
                  </a:tcPr>
                </a:tc>
                <a:tc>
                  <a:txBody>
                    <a:bodyPr/>
                    <a:lstStyle/>
                    <a:p>
                      <a:pPr algn="l" fontAlgn="b"/>
                      <a:r>
                        <a:rPr lang="en-US" sz="1000" b="0" i="0" u="none" strike="noStrike">
                          <a:solidFill>
                            <a:srgbClr val="000000"/>
                          </a:solidFill>
                          <a:effectLst/>
                          <a:latin typeface="Times New Roman" panose="02020603050405020304" pitchFamily="18" charset="0"/>
                        </a:rPr>
                        <a:t> $        85 </a:t>
                      </a:r>
                    </a:p>
                  </a:txBody>
                  <a:tcPr marL="4889" marR="4889" marT="4889" marB="0" anchor="b">
                    <a:lnL>
                      <a:noFill/>
                    </a:lnL>
                    <a:lnR>
                      <a:noFill/>
                    </a:lnR>
                    <a:lnT>
                      <a:noFill/>
                    </a:lnT>
                    <a:lnB>
                      <a:noFill/>
                    </a:lnB>
                  </a:tcPr>
                </a:tc>
                <a:tc>
                  <a:txBody>
                    <a:bodyPr/>
                    <a:lstStyle/>
                    <a:p>
                      <a:pPr algn="l" fontAlgn="b"/>
                      <a:r>
                        <a:rPr lang="en-US" sz="1000" b="0" i="0" u="none" strike="noStrike">
                          <a:solidFill>
                            <a:srgbClr val="000000"/>
                          </a:solidFill>
                          <a:effectLst/>
                          <a:latin typeface="Times New Roman" panose="02020603050405020304" pitchFamily="18" charset="0"/>
                        </a:rPr>
                        <a:t> $      125 </a:t>
                      </a:r>
                    </a:p>
                  </a:txBody>
                  <a:tcPr marL="4889" marR="4889" marT="488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466850096"/>
                  </a:ext>
                </a:extLst>
              </a:tr>
              <a:tr h="144195">
                <a:tc>
                  <a:txBody>
                    <a:bodyPr/>
                    <a:lstStyle/>
                    <a:p>
                      <a:pPr algn="l" fontAlgn="b"/>
                      <a:r>
                        <a:rPr lang="en-US" sz="1000" b="0" i="0" u="none" strike="noStrike" dirty="0">
                          <a:solidFill>
                            <a:srgbClr val="000000"/>
                          </a:solidFill>
                          <a:effectLst/>
                          <a:latin typeface="Times New Roman" panose="02020603050405020304" pitchFamily="18" charset="0"/>
                        </a:rPr>
                        <a:t> </a:t>
                      </a:r>
                    </a:p>
                  </a:txBody>
                  <a:tcPr marL="4889" marR="4889" marT="488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0" i="0" u="none" strike="noStrike">
                          <a:solidFill>
                            <a:srgbClr val="000000"/>
                          </a:solidFill>
                          <a:effectLst/>
                          <a:latin typeface="Times New Roman" panose="02020603050405020304" pitchFamily="18" charset="0"/>
                        </a:rPr>
                        <a:t> </a:t>
                      </a:r>
                    </a:p>
                  </a:txBody>
                  <a:tcPr marL="4889" marR="4889" marT="488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000" b="0" i="0" u="none" strike="noStrike">
                          <a:solidFill>
                            <a:srgbClr val="000000"/>
                          </a:solidFill>
                          <a:effectLst/>
                          <a:latin typeface="Times New Roman" panose="02020603050405020304" pitchFamily="18" charset="0"/>
                        </a:rPr>
                        <a:t> </a:t>
                      </a:r>
                    </a:p>
                  </a:txBody>
                  <a:tcPr marL="4889" marR="4889" marT="488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a:solidFill>
                          <a:srgbClr val="000000"/>
                        </a:solidFill>
                        <a:effectLst/>
                        <a:latin typeface="Times New Roman" panose="02020603050405020304" pitchFamily="18" charset="0"/>
                      </a:endParaRPr>
                    </a:p>
                  </a:txBody>
                  <a:tcPr marL="4889" marR="4889" marT="4889" marB="0" anchor="b">
                    <a:lnL>
                      <a:noFill/>
                    </a:lnL>
                    <a:lnR>
                      <a:noFill/>
                    </a:lnR>
                    <a:lnT>
                      <a:noFill/>
                    </a:lnT>
                    <a:lnB>
                      <a:noFill/>
                    </a:lnB>
                  </a:tcPr>
                </a:tc>
                <a:tc>
                  <a:txBody>
                    <a:bodyPr/>
                    <a:lstStyle/>
                    <a:p>
                      <a:pPr algn="l" fontAlgn="b"/>
                      <a:endParaRPr lang="en-US" sz="1000" b="0" i="0" u="none" strike="noStrike">
                        <a:solidFill>
                          <a:srgbClr val="000000"/>
                        </a:solidFill>
                        <a:effectLst/>
                        <a:latin typeface="Times New Roman" panose="02020603050405020304" pitchFamily="18" charset="0"/>
                      </a:endParaRPr>
                    </a:p>
                  </a:txBody>
                  <a:tcPr marL="4889" marR="4889" marT="4889" marB="0" anchor="b">
                    <a:lnL>
                      <a:noFill/>
                    </a:lnL>
                    <a:lnR>
                      <a:noFill/>
                    </a:lnR>
                    <a:lnT>
                      <a:noFill/>
                    </a:lnT>
                    <a:lnB>
                      <a:noFill/>
                    </a:lnB>
                  </a:tcPr>
                </a:tc>
                <a:tc>
                  <a:txBody>
                    <a:bodyPr/>
                    <a:lstStyle/>
                    <a:p>
                      <a:pPr algn="l" fontAlgn="b"/>
                      <a:r>
                        <a:rPr lang="en-US" sz="1000" b="0" i="0" u="none" strike="noStrike">
                          <a:solidFill>
                            <a:srgbClr val="000000"/>
                          </a:solidFill>
                          <a:effectLst/>
                          <a:latin typeface="Times New Roman" panose="02020603050405020304" pitchFamily="18" charset="0"/>
                        </a:rPr>
                        <a:t> </a:t>
                      </a:r>
                    </a:p>
                  </a:txBody>
                  <a:tcPr marL="4889" marR="4889" marT="488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825554492"/>
                  </a:ext>
                </a:extLst>
              </a:tr>
              <a:tr h="144195">
                <a:tc>
                  <a:txBody>
                    <a:bodyPr/>
                    <a:lstStyle/>
                    <a:p>
                      <a:pPr algn="l" fontAlgn="b"/>
                      <a:r>
                        <a:rPr lang="en-US" sz="600" b="0" i="0" u="none" strike="noStrike">
                          <a:solidFill>
                            <a:srgbClr val="000000"/>
                          </a:solidFill>
                          <a:effectLst/>
                          <a:latin typeface="Times New Roman" panose="02020603050405020304" pitchFamily="18" charset="0"/>
                        </a:rPr>
                        <a:t> </a:t>
                      </a:r>
                    </a:p>
                  </a:txBody>
                  <a:tcPr marL="4889" marR="4889" marT="488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0" i="0" u="none" strike="noStrike">
                          <a:solidFill>
                            <a:srgbClr val="000000"/>
                          </a:solidFill>
                          <a:effectLst/>
                          <a:latin typeface="Times New Roman" panose="02020603050405020304" pitchFamily="18" charset="0"/>
                        </a:rPr>
                        <a:t> </a:t>
                      </a:r>
                    </a:p>
                  </a:txBody>
                  <a:tcPr marL="4889" marR="4889" marT="488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000" b="0" i="0" u="none" strike="noStrike" dirty="0">
                          <a:solidFill>
                            <a:srgbClr val="000000"/>
                          </a:solidFill>
                          <a:effectLst/>
                          <a:latin typeface="Times New Roman" panose="02020603050405020304" pitchFamily="18" charset="0"/>
                        </a:rPr>
                        <a:t> </a:t>
                      </a:r>
                    </a:p>
                  </a:txBody>
                  <a:tcPr marL="4889" marR="4889" marT="488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a:solidFill>
                          <a:srgbClr val="000000"/>
                        </a:solidFill>
                        <a:effectLst/>
                        <a:latin typeface="Times New Roman" panose="02020603050405020304" pitchFamily="18" charset="0"/>
                      </a:endParaRPr>
                    </a:p>
                  </a:txBody>
                  <a:tcPr marL="4889" marR="4889" marT="4889" marB="0" anchor="b">
                    <a:lnL>
                      <a:noFill/>
                    </a:lnL>
                    <a:lnR>
                      <a:noFill/>
                    </a:lnR>
                    <a:lnT>
                      <a:noFill/>
                    </a:lnT>
                    <a:lnB>
                      <a:noFill/>
                    </a:lnB>
                  </a:tcPr>
                </a:tc>
                <a:tc>
                  <a:txBody>
                    <a:bodyPr/>
                    <a:lstStyle/>
                    <a:p>
                      <a:pPr algn="l" fontAlgn="b"/>
                      <a:endParaRPr lang="en-US" sz="1000" b="0" i="0" u="none" strike="noStrike">
                        <a:solidFill>
                          <a:srgbClr val="000000"/>
                        </a:solidFill>
                        <a:effectLst/>
                        <a:latin typeface="Times New Roman" panose="02020603050405020304" pitchFamily="18" charset="0"/>
                      </a:endParaRPr>
                    </a:p>
                  </a:txBody>
                  <a:tcPr marL="4889" marR="4889" marT="4889" marB="0" anchor="b">
                    <a:lnL>
                      <a:noFill/>
                    </a:lnL>
                    <a:lnR>
                      <a:noFill/>
                    </a:lnR>
                    <a:lnT>
                      <a:noFill/>
                    </a:lnT>
                    <a:lnB>
                      <a:noFill/>
                    </a:lnB>
                  </a:tcPr>
                </a:tc>
                <a:tc>
                  <a:txBody>
                    <a:bodyPr/>
                    <a:lstStyle/>
                    <a:p>
                      <a:pPr algn="l" fontAlgn="b"/>
                      <a:r>
                        <a:rPr lang="en-US" sz="1000" b="0" i="0" u="none" strike="noStrike">
                          <a:solidFill>
                            <a:srgbClr val="000000"/>
                          </a:solidFill>
                          <a:effectLst/>
                          <a:latin typeface="Times New Roman" panose="02020603050405020304" pitchFamily="18" charset="0"/>
                        </a:rPr>
                        <a:t> </a:t>
                      </a:r>
                    </a:p>
                  </a:txBody>
                  <a:tcPr marL="4889" marR="4889" marT="488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832046070"/>
                  </a:ext>
                </a:extLst>
              </a:tr>
              <a:tr h="144195">
                <a:tc>
                  <a:txBody>
                    <a:bodyPr/>
                    <a:lstStyle/>
                    <a:p>
                      <a:pPr algn="l" fontAlgn="b"/>
                      <a:r>
                        <a:rPr lang="en-US" sz="600" b="0" i="0" u="none" strike="noStrike">
                          <a:solidFill>
                            <a:srgbClr val="000000"/>
                          </a:solidFill>
                          <a:effectLst/>
                          <a:latin typeface="Times New Roman" panose="02020603050405020304" pitchFamily="18" charset="0"/>
                        </a:rPr>
                        <a:t> </a:t>
                      </a:r>
                    </a:p>
                  </a:txBody>
                  <a:tcPr marL="4889" marR="4889" marT="488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0" i="0" u="none" strike="noStrike">
                          <a:solidFill>
                            <a:srgbClr val="000000"/>
                          </a:solidFill>
                          <a:effectLst/>
                          <a:latin typeface="Times New Roman" panose="02020603050405020304" pitchFamily="18" charset="0"/>
                        </a:rPr>
                        <a:t> </a:t>
                      </a:r>
                    </a:p>
                  </a:txBody>
                  <a:tcPr marL="4889" marR="4889" marT="488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000" b="0" i="0" u="none" strike="noStrike" dirty="0">
                          <a:solidFill>
                            <a:srgbClr val="000000"/>
                          </a:solidFill>
                          <a:effectLst/>
                          <a:latin typeface="Times New Roman" panose="02020603050405020304" pitchFamily="18" charset="0"/>
                        </a:rPr>
                        <a:t> </a:t>
                      </a:r>
                    </a:p>
                  </a:txBody>
                  <a:tcPr marL="4889" marR="4889" marT="488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a:solidFill>
                          <a:srgbClr val="000000"/>
                        </a:solidFill>
                        <a:effectLst/>
                        <a:latin typeface="Times New Roman" panose="02020603050405020304" pitchFamily="18" charset="0"/>
                      </a:endParaRPr>
                    </a:p>
                  </a:txBody>
                  <a:tcPr marL="4889" marR="4889" marT="4889" marB="0" anchor="b">
                    <a:lnL>
                      <a:noFill/>
                    </a:lnL>
                    <a:lnR>
                      <a:noFill/>
                    </a:lnR>
                    <a:lnT>
                      <a:noFill/>
                    </a:lnT>
                    <a:lnB>
                      <a:noFill/>
                    </a:lnB>
                  </a:tcPr>
                </a:tc>
                <a:tc>
                  <a:txBody>
                    <a:bodyPr/>
                    <a:lstStyle/>
                    <a:p>
                      <a:pPr algn="l" fontAlgn="b"/>
                      <a:endParaRPr lang="en-US" sz="1000" b="0" i="0" u="none" strike="noStrike">
                        <a:solidFill>
                          <a:srgbClr val="000000"/>
                        </a:solidFill>
                        <a:effectLst/>
                        <a:latin typeface="Times New Roman" panose="02020603050405020304" pitchFamily="18" charset="0"/>
                      </a:endParaRPr>
                    </a:p>
                  </a:txBody>
                  <a:tcPr marL="4889" marR="4889" marT="4889" marB="0" anchor="b">
                    <a:lnL>
                      <a:noFill/>
                    </a:lnL>
                    <a:lnR>
                      <a:noFill/>
                    </a:lnR>
                    <a:lnT>
                      <a:noFill/>
                    </a:lnT>
                    <a:lnB>
                      <a:noFill/>
                    </a:lnB>
                  </a:tcPr>
                </a:tc>
                <a:tc>
                  <a:txBody>
                    <a:bodyPr/>
                    <a:lstStyle/>
                    <a:p>
                      <a:pPr algn="l" fontAlgn="b"/>
                      <a:r>
                        <a:rPr lang="en-US" sz="1000" b="0" i="0" u="none" strike="noStrike">
                          <a:solidFill>
                            <a:srgbClr val="000000"/>
                          </a:solidFill>
                          <a:effectLst/>
                          <a:latin typeface="Times New Roman" panose="02020603050405020304" pitchFamily="18" charset="0"/>
                        </a:rPr>
                        <a:t> </a:t>
                      </a:r>
                    </a:p>
                  </a:txBody>
                  <a:tcPr marL="4889" marR="4889" marT="488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280790203"/>
                  </a:ext>
                </a:extLst>
              </a:tr>
              <a:tr h="144195">
                <a:tc>
                  <a:txBody>
                    <a:bodyPr/>
                    <a:lstStyle/>
                    <a:p>
                      <a:pPr algn="l" fontAlgn="b"/>
                      <a:r>
                        <a:rPr lang="en-US" sz="600" b="0" i="0" u="none" strike="noStrike">
                          <a:solidFill>
                            <a:srgbClr val="000000"/>
                          </a:solidFill>
                          <a:effectLst/>
                          <a:latin typeface="Times New Roman" panose="02020603050405020304" pitchFamily="18" charset="0"/>
                        </a:rPr>
                        <a:t> </a:t>
                      </a:r>
                    </a:p>
                  </a:txBody>
                  <a:tcPr marL="4889" marR="4889" marT="488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0" i="0" u="none" strike="noStrike" dirty="0">
                          <a:solidFill>
                            <a:srgbClr val="000000"/>
                          </a:solidFill>
                          <a:effectLst/>
                          <a:latin typeface="Times New Roman" panose="02020603050405020304" pitchFamily="18" charset="0"/>
                        </a:rPr>
                        <a:t> </a:t>
                      </a:r>
                    </a:p>
                  </a:txBody>
                  <a:tcPr marL="4889" marR="4889" marT="488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000" b="0" i="0" u="none" strike="noStrike" dirty="0">
                          <a:solidFill>
                            <a:srgbClr val="000000"/>
                          </a:solidFill>
                          <a:effectLst/>
                          <a:latin typeface="Times New Roman" panose="02020603050405020304" pitchFamily="18" charset="0"/>
                        </a:rPr>
                        <a:t> </a:t>
                      </a:r>
                    </a:p>
                  </a:txBody>
                  <a:tcPr marL="4889" marR="4889" marT="488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a:solidFill>
                          <a:srgbClr val="000000"/>
                        </a:solidFill>
                        <a:effectLst/>
                        <a:latin typeface="Times New Roman" panose="02020603050405020304" pitchFamily="18" charset="0"/>
                      </a:endParaRPr>
                    </a:p>
                  </a:txBody>
                  <a:tcPr marL="4889" marR="4889" marT="4889" marB="0" anchor="b">
                    <a:lnL>
                      <a:noFill/>
                    </a:lnL>
                    <a:lnR>
                      <a:noFill/>
                    </a:lnR>
                    <a:lnT>
                      <a:noFill/>
                    </a:lnT>
                    <a:lnB>
                      <a:noFill/>
                    </a:lnB>
                  </a:tcPr>
                </a:tc>
                <a:tc>
                  <a:txBody>
                    <a:bodyPr/>
                    <a:lstStyle/>
                    <a:p>
                      <a:pPr algn="l" fontAlgn="b"/>
                      <a:endParaRPr lang="en-US" sz="1000" b="0" i="0" u="none" strike="noStrike">
                        <a:solidFill>
                          <a:srgbClr val="000000"/>
                        </a:solidFill>
                        <a:effectLst/>
                        <a:latin typeface="Times New Roman" panose="02020603050405020304" pitchFamily="18" charset="0"/>
                      </a:endParaRPr>
                    </a:p>
                  </a:txBody>
                  <a:tcPr marL="4889" marR="4889" marT="4889" marB="0" anchor="b">
                    <a:lnL>
                      <a:noFill/>
                    </a:lnL>
                    <a:lnR>
                      <a:noFill/>
                    </a:lnR>
                    <a:lnT>
                      <a:noFill/>
                    </a:lnT>
                    <a:lnB>
                      <a:noFill/>
                    </a:lnB>
                  </a:tcPr>
                </a:tc>
                <a:tc>
                  <a:txBody>
                    <a:bodyPr/>
                    <a:lstStyle/>
                    <a:p>
                      <a:pPr algn="l" fontAlgn="b"/>
                      <a:r>
                        <a:rPr lang="en-US" sz="1000" b="0" i="0" u="none" strike="noStrike">
                          <a:solidFill>
                            <a:srgbClr val="000000"/>
                          </a:solidFill>
                          <a:effectLst/>
                          <a:latin typeface="Times New Roman" panose="02020603050405020304" pitchFamily="18" charset="0"/>
                        </a:rPr>
                        <a:t> </a:t>
                      </a:r>
                    </a:p>
                  </a:txBody>
                  <a:tcPr marL="4889" marR="4889" marT="488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342024635"/>
                  </a:ext>
                </a:extLst>
              </a:tr>
              <a:tr h="144195">
                <a:tc>
                  <a:txBody>
                    <a:bodyPr/>
                    <a:lstStyle/>
                    <a:p>
                      <a:pPr algn="l" fontAlgn="b"/>
                      <a:r>
                        <a:rPr lang="en-US" sz="600" b="0" i="0" u="none" strike="noStrike">
                          <a:solidFill>
                            <a:srgbClr val="000000"/>
                          </a:solidFill>
                          <a:effectLst/>
                          <a:latin typeface="Times New Roman" panose="02020603050405020304" pitchFamily="18" charset="0"/>
                        </a:rPr>
                        <a:t> </a:t>
                      </a:r>
                    </a:p>
                  </a:txBody>
                  <a:tcPr marL="4889" marR="4889" marT="488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0" i="0" u="none" strike="noStrike">
                          <a:solidFill>
                            <a:srgbClr val="000000"/>
                          </a:solidFill>
                          <a:effectLst/>
                          <a:latin typeface="Times New Roman" panose="02020603050405020304" pitchFamily="18" charset="0"/>
                        </a:rPr>
                        <a:t> </a:t>
                      </a:r>
                    </a:p>
                  </a:txBody>
                  <a:tcPr marL="4889" marR="4889" marT="488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000" b="0" i="0" u="none" strike="noStrike" dirty="0">
                          <a:solidFill>
                            <a:srgbClr val="000000"/>
                          </a:solidFill>
                          <a:effectLst/>
                          <a:latin typeface="Times New Roman" panose="02020603050405020304" pitchFamily="18" charset="0"/>
                        </a:rPr>
                        <a:t> </a:t>
                      </a:r>
                    </a:p>
                  </a:txBody>
                  <a:tcPr marL="4889" marR="4889" marT="488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a:solidFill>
                          <a:srgbClr val="000000"/>
                        </a:solidFill>
                        <a:effectLst/>
                        <a:latin typeface="Times New Roman" panose="02020603050405020304" pitchFamily="18" charset="0"/>
                      </a:endParaRPr>
                    </a:p>
                  </a:txBody>
                  <a:tcPr marL="4889" marR="4889" marT="4889" marB="0" anchor="b">
                    <a:lnL>
                      <a:noFill/>
                    </a:lnL>
                    <a:lnR>
                      <a:noFill/>
                    </a:lnR>
                    <a:lnT>
                      <a:noFill/>
                    </a:lnT>
                    <a:lnB>
                      <a:noFill/>
                    </a:lnB>
                  </a:tcPr>
                </a:tc>
                <a:tc>
                  <a:txBody>
                    <a:bodyPr/>
                    <a:lstStyle/>
                    <a:p>
                      <a:pPr algn="l" fontAlgn="b"/>
                      <a:endParaRPr lang="en-US" sz="1000" b="0" i="0" u="none" strike="noStrike">
                        <a:solidFill>
                          <a:srgbClr val="000000"/>
                        </a:solidFill>
                        <a:effectLst/>
                        <a:latin typeface="Times New Roman" panose="02020603050405020304" pitchFamily="18" charset="0"/>
                      </a:endParaRPr>
                    </a:p>
                  </a:txBody>
                  <a:tcPr marL="4889" marR="4889" marT="4889" marB="0" anchor="b">
                    <a:lnL>
                      <a:noFill/>
                    </a:lnL>
                    <a:lnR>
                      <a:noFill/>
                    </a:lnR>
                    <a:lnT>
                      <a:noFill/>
                    </a:lnT>
                    <a:lnB>
                      <a:noFill/>
                    </a:lnB>
                  </a:tcPr>
                </a:tc>
                <a:tc>
                  <a:txBody>
                    <a:bodyPr/>
                    <a:lstStyle/>
                    <a:p>
                      <a:pPr algn="l" fontAlgn="b"/>
                      <a:r>
                        <a:rPr lang="en-US" sz="1000" b="0" i="0" u="none" strike="noStrike">
                          <a:solidFill>
                            <a:srgbClr val="000000"/>
                          </a:solidFill>
                          <a:effectLst/>
                          <a:latin typeface="Times New Roman" panose="02020603050405020304" pitchFamily="18" charset="0"/>
                        </a:rPr>
                        <a:t> </a:t>
                      </a:r>
                    </a:p>
                  </a:txBody>
                  <a:tcPr marL="4889" marR="4889" marT="488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78099497"/>
                  </a:ext>
                </a:extLst>
              </a:tr>
              <a:tr h="144195">
                <a:tc>
                  <a:txBody>
                    <a:bodyPr/>
                    <a:lstStyle/>
                    <a:p>
                      <a:pPr algn="l" fontAlgn="b"/>
                      <a:r>
                        <a:rPr lang="en-US" sz="600" b="0" i="0" u="none" strike="noStrike">
                          <a:solidFill>
                            <a:srgbClr val="000000"/>
                          </a:solidFill>
                          <a:effectLst/>
                          <a:latin typeface="Times New Roman" panose="02020603050405020304" pitchFamily="18" charset="0"/>
                        </a:rPr>
                        <a:t> </a:t>
                      </a:r>
                    </a:p>
                  </a:txBody>
                  <a:tcPr marL="4889" marR="4889" marT="488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0" i="0" u="none" strike="noStrike">
                          <a:solidFill>
                            <a:srgbClr val="000000"/>
                          </a:solidFill>
                          <a:effectLst/>
                          <a:latin typeface="Times New Roman" panose="02020603050405020304" pitchFamily="18" charset="0"/>
                        </a:rPr>
                        <a:t> </a:t>
                      </a:r>
                    </a:p>
                  </a:txBody>
                  <a:tcPr marL="4889" marR="4889" marT="488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000" b="0" i="0" u="none" strike="noStrike">
                          <a:solidFill>
                            <a:srgbClr val="000000"/>
                          </a:solidFill>
                          <a:effectLst/>
                          <a:latin typeface="Times New Roman" panose="02020603050405020304" pitchFamily="18" charset="0"/>
                        </a:rPr>
                        <a:t> </a:t>
                      </a:r>
                    </a:p>
                  </a:txBody>
                  <a:tcPr marL="4889" marR="4889" marT="488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a:solidFill>
                          <a:srgbClr val="000000"/>
                        </a:solidFill>
                        <a:effectLst/>
                        <a:latin typeface="Times New Roman" panose="02020603050405020304" pitchFamily="18" charset="0"/>
                      </a:endParaRPr>
                    </a:p>
                  </a:txBody>
                  <a:tcPr marL="4889" marR="4889" marT="4889" marB="0" anchor="b">
                    <a:lnL>
                      <a:noFill/>
                    </a:lnL>
                    <a:lnR>
                      <a:noFill/>
                    </a:lnR>
                    <a:lnT>
                      <a:noFill/>
                    </a:lnT>
                    <a:lnB>
                      <a:noFill/>
                    </a:lnB>
                  </a:tcPr>
                </a:tc>
                <a:tc>
                  <a:txBody>
                    <a:bodyPr/>
                    <a:lstStyle/>
                    <a:p>
                      <a:pPr algn="l" fontAlgn="b"/>
                      <a:endParaRPr lang="en-US" sz="1000" b="0" i="0" u="none" strike="noStrike">
                        <a:solidFill>
                          <a:srgbClr val="000000"/>
                        </a:solidFill>
                        <a:effectLst/>
                        <a:latin typeface="Times New Roman" panose="02020603050405020304" pitchFamily="18" charset="0"/>
                      </a:endParaRPr>
                    </a:p>
                  </a:txBody>
                  <a:tcPr marL="4889" marR="4889" marT="4889" marB="0" anchor="b">
                    <a:lnL>
                      <a:noFill/>
                    </a:lnL>
                    <a:lnR>
                      <a:noFill/>
                    </a:lnR>
                    <a:lnT>
                      <a:noFill/>
                    </a:lnT>
                    <a:lnB>
                      <a:noFill/>
                    </a:lnB>
                  </a:tcPr>
                </a:tc>
                <a:tc>
                  <a:txBody>
                    <a:bodyPr/>
                    <a:lstStyle/>
                    <a:p>
                      <a:pPr algn="l" fontAlgn="b"/>
                      <a:r>
                        <a:rPr lang="en-US" sz="1000" b="0" i="0" u="none" strike="noStrike">
                          <a:solidFill>
                            <a:srgbClr val="000000"/>
                          </a:solidFill>
                          <a:effectLst/>
                          <a:latin typeface="Times New Roman" panose="02020603050405020304" pitchFamily="18" charset="0"/>
                        </a:rPr>
                        <a:t> </a:t>
                      </a:r>
                    </a:p>
                  </a:txBody>
                  <a:tcPr marL="4889" marR="4889" marT="488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288871441"/>
                  </a:ext>
                </a:extLst>
              </a:tr>
              <a:tr h="144195">
                <a:tc>
                  <a:txBody>
                    <a:bodyPr/>
                    <a:lstStyle/>
                    <a:p>
                      <a:pPr algn="l" fontAlgn="b"/>
                      <a:r>
                        <a:rPr lang="en-US" sz="600" b="0" i="0" u="none" strike="noStrike">
                          <a:solidFill>
                            <a:srgbClr val="000000"/>
                          </a:solidFill>
                          <a:effectLst/>
                          <a:latin typeface="Times New Roman" panose="02020603050405020304" pitchFamily="18" charset="0"/>
                        </a:rPr>
                        <a:t> </a:t>
                      </a:r>
                    </a:p>
                  </a:txBody>
                  <a:tcPr marL="4889" marR="4889" marT="488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Times New Roman" panose="02020603050405020304" pitchFamily="18" charset="0"/>
                        </a:rPr>
                        <a:t> </a:t>
                      </a:r>
                    </a:p>
                  </a:txBody>
                  <a:tcPr marL="4889" marR="4889" marT="488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Times New Roman" panose="02020603050405020304" pitchFamily="18" charset="0"/>
                        </a:rPr>
                        <a:t> </a:t>
                      </a:r>
                    </a:p>
                  </a:txBody>
                  <a:tcPr marL="4889" marR="4889" marT="488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Times New Roman" panose="02020603050405020304" pitchFamily="18" charset="0"/>
                        </a:rPr>
                        <a:t> </a:t>
                      </a:r>
                    </a:p>
                  </a:txBody>
                  <a:tcPr marL="4889" marR="4889" marT="488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Times New Roman" panose="02020603050405020304" pitchFamily="18" charset="0"/>
                        </a:rPr>
                        <a:t> </a:t>
                      </a:r>
                    </a:p>
                  </a:txBody>
                  <a:tcPr marL="4889" marR="4889" marT="488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Times New Roman" panose="02020603050405020304" pitchFamily="18" charset="0"/>
                        </a:rPr>
                        <a:t> </a:t>
                      </a:r>
                    </a:p>
                  </a:txBody>
                  <a:tcPr marL="4889" marR="4889" marT="488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0304686"/>
                  </a:ext>
                </a:extLst>
              </a:tr>
              <a:tr h="144195">
                <a:tc>
                  <a:txBody>
                    <a:bodyPr/>
                    <a:lstStyle/>
                    <a:p>
                      <a:pPr algn="l" fontAlgn="b"/>
                      <a:endParaRPr lang="en-US" sz="600" b="0" i="0" u="none" strike="noStrike">
                        <a:solidFill>
                          <a:srgbClr val="000000"/>
                        </a:solidFill>
                        <a:effectLst/>
                        <a:latin typeface="Times New Roman" panose="02020603050405020304" pitchFamily="18" charset="0"/>
                      </a:endParaRPr>
                    </a:p>
                  </a:txBody>
                  <a:tcPr marL="4889" marR="4889" marT="48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Times New Roman" panose="02020603050405020304" pitchFamily="18" charset="0"/>
                      </a:endParaRPr>
                    </a:p>
                  </a:txBody>
                  <a:tcPr marL="4889" marR="4889" marT="48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dirty="0">
                        <a:solidFill>
                          <a:srgbClr val="000000"/>
                        </a:solidFill>
                        <a:effectLst/>
                        <a:latin typeface="Times New Roman" panose="02020603050405020304" pitchFamily="18" charset="0"/>
                      </a:endParaRPr>
                    </a:p>
                  </a:txBody>
                  <a:tcPr marL="4889" marR="4889" marT="48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Times New Roman" panose="02020603050405020304" pitchFamily="18" charset="0"/>
                      </a:endParaRPr>
                    </a:p>
                  </a:txBody>
                  <a:tcPr marL="4889" marR="4889" marT="48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Times New Roman" panose="02020603050405020304" pitchFamily="18" charset="0"/>
                      </a:endParaRPr>
                    </a:p>
                  </a:txBody>
                  <a:tcPr marL="4889" marR="4889" marT="48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Times New Roman" panose="02020603050405020304" pitchFamily="18" charset="0"/>
                      </a:endParaRPr>
                    </a:p>
                  </a:txBody>
                  <a:tcPr marL="4889" marR="4889" marT="4889"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970333456"/>
                  </a:ext>
                </a:extLst>
              </a:tr>
              <a:tr h="144195">
                <a:tc gridSpan="6">
                  <a:txBody>
                    <a:bodyPr/>
                    <a:lstStyle/>
                    <a:p>
                      <a:pPr algn="ctr" fontAlgn="ctr"/>
                      <a:r>
                        <a:rPr lang="en-US" sz="1000" b="1" i="0" u="none" strike="noStrike" dirty="0">
                          <a:solidFill>
                            <a:srgbClr val="000000"/>
                          </a:solidFill>
                          <a:effectLst/>
                          <a:latin typeface="Times New Roman" panose="02020603050405020304" pitchFamily="18" charset="0"/>
                        </a:rPr>
                        <a:t>Family Coverage (Policy Holder</a:t>
                      </a:r>
                      <a:r>
                        <a:rPr lang="en-US" sz="1000" b="1" i="0" u="none" strike="noStrike" baseline="0" dirty="0">
                          <a:solidFill>
                            <a:srgbClr val="000000"/>
                          </a:solidFill>
                          <a:effectLst/>
                          <a:latin typeface="Times New Roman" panose="02020603050405020304" pitchFamily="18" charset="0"/>
                        </a:rPr>
                        <a:t> </a:t>
                      </a:r>
                      <a:r>
                        <a:rPr lang="en-US" sz="1000" b="1" i="0" u="none" strike="noStrike" dirty="0">
                          <a:solidFill>
                            <a:srgbClr val="000000"/>
                          </a:solidFill>
                          <a:effectLst/>
                          <a:latin typeface="Times New Roman" panose="02020603050405020304" pitchFamily="18" charset="0"/>
                        </a:rPr>
                        <a:t>Total Family Income)</a:t>
                      </a:r>
                    </a:p>
                  </a:txBody>
                  <a:tcPr marL="4889" marR="4889" marT="4889"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25935385"/>
                  </a:ext>
                </a:extLst>
              </a:tr>
              <a:tr h="144195">
                <a:tc>
                  <a:txBody>
                    <a:bodyPr/>
                    <a:lstStyle/>
                    <a:p>
                      <a:pPr algn="l" fontAlgn="b"/>
                      <a:r>
                        <a:rPr lang="en-US" sz="600" b="0" i="0" u="none" strike="noStrike">
                          <a:solidFill>
                            <a:srgbClr val="000000"/>
                          </a:solidFill>
                          <a:effectLst/>
                          <a:latin typeface="Times New Roman" panose="02020603050405020304" pitchFamily="18" charset="0"/>
                        </a:rPr>
                        <a:t> </a:t>
                      </a:r>
                    </a:p>
                  </a:txBody>
                  <a:tcPr marL="4889" marR="4889" marT="488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Times New Roman" panose="02020603050405020304" pitchFamily="18" charset="0"/>
                        </a:rPr>
                        <a:t> </a:t>
                      </a:r>
                    </a:p>
                  </a:txBody>
                  <a:tcPr marL="4889" marR="4889" marT="488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0" i="0" u="sng" strike="noStrike" dirty="0">
                          <a:solidFill>
                            <a:srgbClr val="000000"/>
                          </a:solidFill>
                          <a:effectLst/>
                          <a:latin typeface="Times New Roman" panose="02020603050405020304" pitchFamily="18" charset="0"/>
                        </a:rPr>
                        <a:t>Plan A</a:t>
                      </a:r>
                    </a:p>
                  </a:txBody>
                  <a:tcPr marL="4889" marR="4889" marT="488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0" i="0" u="sng" strike="noStrike">
                          <a:solidFill>
                            <a:srgbClr val="000000"/>
                          </a:solidFill>
                          <a:effectLst/>
                          <a:latin typeface="Times New Roman" panose="02020603050405020304" pitchFamily="18" charset="0"/>
                        </a:rPr>
                        <a:t>Plan B</a:t>
                      </a:r>
                    </a:p>
                  </a:txBody>
                  <a:tcPr marL="4889" marR="4889" marT="48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0" i="0" u="sng" strike="noStrike">
                          <a:solidFill>
                            <a:srgbClr val="000000"/>
                          </a:solidFill>
                          <a:effectLst/>
                          <a:latin typeface="Times New Roman" panose="02020603050405020304" pitchFamily="18" charset="0"/>
                        </a:rPr>
                        <a:t>Plan C</a:t>
                      </a:r>
                    </a:p>
                  </a:txBody>
                  <a:tcPr marL="4889" marR="4889" marT="48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0" i="0" u="sng" strike="noStrike">
                          <a:solidFill>
                            <a:srgbClr val="000000"/>
                          </a:solidFill>
                          <a:effectLst/>
                          <a:latin typeface="Times New Roman" panose="02020603050405020304" pitchFamily="18" charset="0"/>
                        </a:rPr>
                        <a:t>Plan D</a:t>
                      </a:r>
                    </a:p>
                  </a:txBody>
                  <a:tcPr marL="4889" marR="4889" marT="488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881002220"/>
                  </a:ext>
                </a:extLst>
              </a:tr>
              <a:tr h="144195">
                <a:tc>
                  <a:txBody>
                    <a:bodyPr/>
                    <a:lstStyle/>
                    <a:p>
                      <a:pPr algn="l" fontAlgn="b"/>
                      <a:r>
                        <a:rPr lang="en-US" sz="1000" b="0" i="0" u="none" strike="noStrike" dirty="0">
                          <a:solidFill>
                            <a:srgbClr val="000000"/>
                          </a:solidFill>
                          <a:effectLst/>
                          <a:latin typeface="Times New Roman" panose="02020603050405020304" pitchFamily="18" charset="0"/>
                        </a:rPr>
                        <a:t> $                  -   </a:t>
                      </a:r>
                    </a:p>
                  </a:txBody>
                  <a:tcPr marL="4889" marR="4889" marT="488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0" i="0" u="none" strike="noStrike">
                          <a:solidFill>
                            <a:srgbClr val="000000"/>
                          </a:solidFill>
                          <a:effectLst/>
                          <a:latin typeface="Times New Roman" panose="02020603050405020304" pitchFamily="18" charset="0"/>
                        </a:rPr>
                        <a:t> $           36,000 </a:t>
                      </a:r>
                    </a:p>
                  </a:txBody>
                  <a:tcPr marL="4889" marR="4889" marT="488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000" b="0" i="0" u="none" strike="noStrike" dirty="0">
                          <a:solidFill>
                            <a:srgbClr val="000000"/>
                          </a:solidFill>
                          <a:effectLst/>
                          <a:latin typeface="Times New Roman" panose="02020603050405020304" pitchFamily="18" charset="0"/>
                        </a:rPr>
                        <a:t> $        64 </a:t>
                      </a:r>
                    </a:p>
                  </a:txBody>
                  <a:tcPr marL="4889" marR="4889" marT="488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0" i="0" u="none" strike="noStrike">
                          <a:solidFill>
                            <a:srgbClr val="000000"/>
                          </a:solidFill>
                          <a:effectLst/>
                          <a:latin typeface="Times New Roman" panose="02020603050405020304" pitchFamily="18" charset="0"/>
                        </a:rPr>
                        <a:t> $        44 </a:t>
                      </a:r>
                    </a:p>
                  </a:txBody>
                  <a:tcPr marL="4889" marR="4889" marT="4889" marB="0" anchor="b">
                    <a:lnL>
                      <a:noFill/>
                    </a:lnL>
                    <a:lnR>
                      <a:noFill/>
                    </a:lnR>
                    <a:lnT>
                      <a:noFill/>
                    </a:lnT>
                    <a:lnB>
                      <a:noFill/>
                    </a:lnB>
                  </a:tcPr>
                </a:tc>
                <a:tc>
                  <a:txBody>
                    <a:bodyPr/>
                    <a:lstStyle/>
                    <a:p>
                      <a:pPr algn="l" fontAlgn="b"/>
                      <a:r>
                        <a:rPr lang="en-US" sz="1000" b="0" i="0" u="none" strike="noStrike">
                          <a:solidFill>
                            <a:srgbClr val="000000"/>
                          </a:solidFill>
                          <a:effectLst/>
                          <a:latin typeface="Times New Roman" panose="02020603050405020304" pitchFamily="18" charset="0"/>
                        </a:rPr>
                        <a:t> $        85 </a:t>
                      </a:r>
                    </a:p>
                  </a:txBody>
                  <a:tcPr marL="4889" marR="4889" marT="4889" marB="0" anchor="b">
                    <a:lnL>
                      <a:noFill/>
                    </a:lnL>
                    <a:lnR>
                      <a:noFill/>
                    </a:lnR>
                    <a:lnT>
                      <a:noFill/>
                    </a:lnT>
                    <a:lnB>
                      <a:noFill/>
                    </a:lnB>
                  </a:tcPr>
                </a:tc>
                <a:tc>
                  <a:txBody>
                    <a:bodyPr/>
                    <a:lstStyle/>
                    <a:p>
                      <a:pPr algn="l" fontAlgn="b"/>
                      <a:r>
                        <a:rPr lang="en-US" sz="1000" b="0" i="0" u="none" strike="noStrike">
                          <a:solidFill>
                            <a:srgbClr val="000000"/>
                          </a:solidFill>
                          <a:effectLst/>
                          <a:latin typeface="Times New Roman" panose="02020603050405020304" pitchFamily="18" charset="0"/>
                        </a:rPr>
                        <a:t> $        53 </a:t>
                      </a:r>
                    </a:p>
                  </a:txBody>
                  <a:tcPr marL="4889" marR="4889" marT="488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577453792"/>
                  </a:ext>
                </a:extLst>
              </a:tr>
              <a:tr h="144195">
                <a:tc>
                  <a:txBody>
                    <a:bodyPr/>
                    <a:lstStyle/>
                    <a:p>
                      <a:pPr algn="l" fontAlgn="b"/>
                      <a:r>
                        <a:rPr lang="en-US" sz="1000" b="0" i="0" u="none" strike="noStrike" dirty="0">
                          <a:solidFill>
                            <a:srgbClr val="000000"/>
                          </a:solidFill>
                          <a:effectLst/>
                          <a:latin typeface="Times New Roman" panose="02020603050405020304" pitchFamily="18" charset="0"/>
                        </a:rPr>
                        <a:t> $           36,001 </a:t>
                      </a:r>
                    </a:p>
                  </a:txBody>
                  <a:tcPr marL="4889" marR="4889" marT="488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0" i="0" u="none" strike="noStrike">
                          <a:solidFill>
                            <a:srgbClr val="000000"/>
                          </a:solidFill>
                          <a:effectLst/>
                          <a:latin typeface="Times New Roman" panose="02020603050405020304" pitchFamily="18" charset="0"/>
                        </a:rPr>
                        <a:t> $           62,500 </a:t>
                      </a:r>
                    </a:p>
                  </a:txBody>
                  <a:tcPr marL="4889" marR="4889" marT="488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000" b="0" i="0" u="none" strike="noStrike" dirty="0">
                          <a:solidFill>
                            <a:srgbClr val="000000"/>
                          </a:solidFill>
                          <a:effectLst/>
                          <a:latin typeface="Times New Roman" panose="02020603050405020304" pitchFamily="18" charset="0"/>
                        </a:rPr>
                        <a:t> $        94 </a:t>
                      </a:r>
                    </a:p>
                  </a:txBody>
                  <a:tcPr marL="4889" marR="4889" marT="488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0" i="0" u="none" strike="noStrike">
                          <a:solidFill>
                            <a:srgbClr val="000000"/>
                          </a:solidFill>
                          <a:effectLst/>
                          <a:latin typeface="Times New Roman" panose="02020603050405020304" pitchFamily="18" charset="0"/>
                        </a:rPr>
                        <a:t> $        55 </a:t>
                      </a:r>
                    </a:p>
                  </a:txBody>
                  <a:tcPr marL="4889" marR="4889" marT="4889" marB="0" anchor="b">
                    <a:lnL>
                      <a:noFill/>
                    </a:lnL>
                    <a:lnR>
                      <a:noFill/>
                    </a:lnR>
                    <a:lnT>
                      <a:noFill/>
                    </a:lnT>
                    <a:lnB>
                      <a:noFill/>
                    </a:lnB>
                  </a:tcPr>
                </a:tc>
                <a:tc>
                  <a:txBody>
                    <a:bodyPr/>
                    <a:lstStyle/>
                    <a:p>
                      <a:pPr algn="l" fontAlgn="b"/>
                      <a:r>
                        <a:rPr lang="en-US" sz="1000" b="0" i="0" u="none" strike="noStrike">
                          <a:solidFill>
                            <a:srgbClr val="000000"/>
                          </a:solidFill>
                          <a:effectLst/>
                          <a:latin typeface="Times New Roman" panose="02020603050405020304" pitchFamily="18" charset="0"/>
                        </a:rPr>
                        <a:t> $        85 </a:t>
                      </a:r>
                    </a:p>
                  </a:txBody>
                  <a:tcPr marL="4889" marR="4889" marT="4889" marB="0" anchor="b">
                    <a:lnL>
                      <a:noFill/>
                    </a:lnL>
                    <a:lnR>
                      <a:noFill/>
                    </a:lnR>
                    <a:lnT>
                      <a:noFill/>
                    </a:lnT>
                    <a:lnB>
                      <a:noFill/>
                    </a:lnB>
                  </a:tcPr>
                </a:tc>
                <a:tc>
                  <a:txBody>
                    <a:bodyPr/>
                    <a:lstStyle/>
                    <a:p>
                      <a:pPr algn="l" fontAlgn="b"/>
                      <a:r>
                        <a:rPr lang="en-US" sz="1000" b="0" i="0" u="none" strike="noStrike">
                          <a:solidFill>
                            <a:srgbClr val="000000"/>
                          </a:solidFill>
                          <a:effectLst/>
                          <a:latin typeface="Times New Roman" panose="02020603050405020304" pitchFamily="18" charset="0"/>
                        </a:rPr>
                        <a:t> $        79 </a:t>
                      </a:r>
                    </a:p>
                  </a:txBody>
                  <a:tcPr marL="4889" marR="4889" marT="488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165322906"/>
                  </a:ext>
                </a:extLst>
              </a:tr>
              <a:tr h="144195">
                <a:tc>
                  <a:txBody>
                    <a:bodyPr/>
                    <a:lstStyle/>
                    <a:p>
                      <a:pPr algn="l" fontAlgn="b"/>
                      <a:r>
                        <a:rPr lang="en-US" sz="1000" b="0" i="0" u="none" strike="noStrike" dirty="0">
                          <a:solidFill>
                            <a:srgbClr val="000000"/>
                          </a:solidFill>
                          <a:effectLst/>
                          <a:latin typeface="Times New Roman" panose="02020603050405020304" pitchFamily="18" charset="0"/>
                        </a:rPr>
                        <a:t> $           62,501 </a:t>
                      </a:r>
                    </a:p>
                  </a:txBody>
                  <a:tcPr marL="4889" marR="4889" marT="488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0" i="0" u="none" strike="noStrike">
                          <a:solidFill>
                            <a:srgbClr val="000000"/>
                          </a:solidFill>
                          <a:effectLst/>
                          <a:latin typeface="Times New Roman" panose="02020603050405020304" pitchFamily="18" charset="0"/>
                        </a:rPr>
                        <a:t> + </a:t>
                      </a:r>
                    </a:p>
                  </a:txBody>
                  <a:tcPr marL="4889" marR="4889" marT="488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000" b="0" i="0" u="none" strike="noStrike" dirty="0">
                          <a:solidFill>
                            <a:srgbClr val="000000"/>
                          </a:solidFill>
                          <a:effectLst/>
                          <a:latin typeface="Times New Roman" panose="02020603050405020304" pitchFamily="18" charset="0"/>
                        </a:rPr>
                        <a:t> $      147 </a:t>
                      </a:r>
                    </a:p>
                  </a:txBody>
                  <a:tcPr marL="4889" marR="4889" marT="488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0" i="0" u="none" strike="noStrike">
                          <a:solidFill>
                            <a:srgbClr val="000000"/>
                          </a:solidFill>
                          <a:effectLst/>
                          <a:latin typeface="Times New Roman" panose="02020603050405020304" pitchFamily="18" charset="0"/>
                        </a:rPr>
                        <a:t> $        78 </a:t>
                      </a:r>
                    </a:p>
                  </a:txBody>
                  <a:tcPr marL="4889" marR="4889" marT="4889" marB="0" anchor="b">
                    <a:lnL>
                      <a:noFill/>
                    </a:lnL>
                    <a:lnR>
                      <a:noFill/>
                    </a:lnR>
                    <a:lnT>
                      <a:noFill/>
                    </a:lnT>
                    <a:lnB>
                      <a:noFill/>
                    </a:lnB>
                  </a:tcPr>
                </a:tc>
                <a:tc>
                  <a:txBody>
                    <a:bodyPr/>
                    <a:lstStyle/>
                    <a:p>
                      <a:pPr algn="l" fontAlgn="b"/>
                      <a:r>
                        <a:rPr lang="en-US" sz="1000" b="0" i="0" u="none" strike="noStrike">
                          <a:solidFill>
                            <a:srgbClr val="000000"/>
                          </a:solidFill>
                          <a:effectLst/>
                          <a:latin typeface="Times New Roman" panose="02020603050405020304" pitchFamily="18" charset="0"/>
                        </a:rPr>
                        <a:t> $        85 </a:t>
                      </a:r>
                    </a:p>
                  </a:txBody>
                  <a:tcPr marL="4889" marR="4889" marT="4889" marB="0" anchor="b">
                    <a:lnL>
                      <a:noFill/>
                    </a:lnL>
                    <a:lnR>
                      <a:noFill/>
                    </a:lnR>
                    <a:lnT>
                      <a:noFill/>
                    </a:lnT>
                    <a:lnB>
                      <a:noFill/>
                    </a:lnB>
                  </a:tcPr>
                </a:tc>
                <a:tc>
                  <a:txBody>
                    <a:bodyPr/>
                    <a:lstStyle/>
                    <a:p>
                      <a:pPr algn="l" fontAlgn="b"/>
                      <a:r>
                        <a:rPr lang="en-US" sz="1000" b="0" i="0" u="none" strike="noStrike">
                          <a:solidFill>
                            <a:srgbClr val="000000"/>
                          </a:solidFill>
                          <a:effectLst/>
                          <a:latin typeface="Times New Roman" panose="02020603050405020304" pitchFamily="18" charset="0"/>
                        </a:rPr>
                        <a:t> $      125 </a:t>
                      </a:r>
                    </a:p>
                  </a:txBody>
                  <a:tcPr marL="4889" marR="4889" marT="488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996771998"/>
                  </a:ext>
                </a:extLst>
              </a:tr>
              <a:tr h="144195">
                <a:tc>
                  <a:txBody>
                    <a:bodyPr/>
                    <a:lstStyle/>
                    <a:p>
                      <a:pPr algn="l" fontAlgn="b"/>
                      <a:r>
                        <a:rPr lang="en-US" sz="1000" b="0" i="0" u="none" strike="noStrike" dirty="0">
                          <a:solidFill>
                            <a:srgbClr val="000000"/>
                          </a:solidFill>
                          <a:effectLst/>
                          <a:latin typeface="Times New Roman" panose="02020603050405020304" pitchFamily="18" charset="0"/>
                        </a:rPr>
                        <a:t> </a:t>
                      </a:r>
                    </a:p>
                  </a:txBody>
                  <a:tcPr marL="4889" marR="4889" marT="488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0" i="0" u="none" strike="noStrike">
                          <a:solidFill>
                            <a:srgbClr val="000000"/>
                          </a:solidFill>
                          <a:effectLst/>
                          <a:latin typeface="Times New Roman" panose="02020603050405020304" pitchFamily="18" charset="0"/>
                        </a:rPr>
                        <a:t> </a:t>
                      </a:r>
                    </a:p>
                  </a:txBody>
                  <a:tcPr marL="4889" marR="4889" marT="488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000" b="0" i="0" u="none" strike="noStrike" dirty="0">
                          <a:solidFill>
                            <a:srgbClr val="000000"/>
                          </a:solidFill>
                          <a:effectLst/>
                          <a:latin typeface="Times New Roman" panose="02020603050405020304" pitchFamily="18" charset="0"/>
                        </a:rPr>
                        <a:t> </a:t>
                      </a:r>
                    </a:p>
                  </a:txBody>
                  <a:tcPr marL="4889" marR="4889" marT="488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a:solidFill>
                          <a:srgbClr val="000000"/>
                        </a:solidFill>
                        <a:effectLst/>
                        <a:latin typeface="Times New Roman" panose="02020603050405020304" pitchFamily="18" charset="0"/>
                      </a:endParaRPr>
                    </a:p>
                  </a:txBody>
                  <a:tcPr marL="4889" marR="4889" marT="4889" marB="0" anchor="b">
                    <a:lnL>
                      <a:noFill/>
                    </a:lnL>
                    <a:lnR>
                      <a:noFill/>
                    </a:lnR>
                    <a:lnT>
                      <a:noFill/>
                    </a:lnT>
                    <a:lnB>
                      <a:noFill/>
                    </a:lnB>
                  </a:tcPr>
                </a:tc>
                <a:tc>
                  <a:txBody>
                    <a:bodyPr/>
                    <a:lstStyle/>
                    <a:p>
                      <a:pPr algn="l" fontAlgn="b"/>
                      <a:endParaRPr lang="en-US" sz="1000" b="0" i="0" u="none" strike="noStrike">
                        <a:solidFill>
                          <a:srgbClr val="000000"/>
                        </a:solidFill>
                        <a:effectLst/>
                        <a:latin typeface="Times New Roman" panose="02020603050405020304" pitchFamily="18" charset="0"/>
                      </a:endParaRPr>
                    </a:p>
                  </a:txBody>
                  <a:tcPr marL="4889" marR="4889" marT="4889" marB="0" anchor="b">
                    <a:lnL>
                      <a:noFill/>
                    </a:lnL>
                    <a:lnR>
                      <a:noFill/>
                    </a:lnR>
                    <a:lnT>
                      <a:noFill/>
                    </a:lnT>
                    <a:lnB>
                      <a:noFill/>
                    </a:lnB>
                  </a:tcPr>
                </a:tc>
                <a:tc>
                  <a:txBody>
                    <a:bodyPr/>
                    <a:lstStyle/>
                    <a:p>
                      <a:pPr algn="l" fontAlgn="b"/>
                      <a:r>
                        <a:rPr lang="en-US" sz="1000" b="0" i="0" u="none" strike="noStrike">
                          <a:solidFill>
                            <a:srgbClr val="000000"/>
                          </a:solidFill>
                          <a:effectLst/>
                          <a:latin typeface="Times New Roman" panose="02020603050405020304" pitchFamily="18" charset="0"/>
                        </a:rPr>
                        <a:t> </a:t>
                      </a:r>
                    </a:p>
                  </a:txBody>
                  <a:tcPr marL="4889" marR="4889" marT="488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647125012"/>
                  </a:ext>
                </a:extLst>
              </a:tr>
              <a:tr h="144195">
                <a:tc>
                  <a:txBody>
                    <a:bodyPr/>
                    <a:lstStyle/>
                    <a:p>
                      <a:pPr algn="l" fontAlgn="b"/>
                      <a:r>
                        <a:rPr lang="en-US" sz="600" b="0" i="0" u="none" strike="noStrike">
                          <a:solidFill>
                            <a:srgbClr val="000000"/>
                          </a:solidFill>
                          <a:effectLst/>
                          <a:latin typeface="Times New Roman" panose="02020603050405020304" pitchFamily="18" charset="0"/>
                        </a:rPr>
                        <a:t> </a:t>
                      </a:r>
                    </a:p>
                  </a:txBody>
                  <a:tcPr marL="4889" marR="4889" marT="488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0" i="0" u="none" strike="noStrike">
                          <a:solidFill>
                            <a:srgbClr val="000000"/>
                          </a:solidFill>
                          <a:effectLst/>
                          <a:latin typeface="Times New Roman" panose="02020603050405020304" pitchFamily="18" charset="0"/>
                        </a:rPr>
                        <a:t> </a:t>
                      </a:r>
                    </a:p>
                  </a:txBody>
                  <a:tcPr marL="4889" marR="4889" marT="488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000" b="0" i="0" u="none" strike="noStrike" dirty="0">
                          <a:solidFill>
                            <a:srgbClr val="000000"/>
                          </a:solidFill>
                          <a:effectLst/>
                          <a:latin typeface="Times New Roman" panose="02020603050405020304" pitchFamily="18" charset="0"/>
                        </a:rPr>
                        <a:t> </a:t>
                      </a:r>
                    </a:p>
                  </a:txBody>
                  <a:tcPr marL="4889" marR="4889" marT="488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a:solidFill>
                          <a:srgbClr val="000000"/>
                        </a:solidFill>
                        <a:effectLst/>
                        <a:latin typeface="Times New Roman" panose="02020603050405020304" pitchFamily="18" charset="0"/>
                      </a:endParaRPr>
                    </a:p>
                  </a:txBody>
                  <a:tcPr marL="4889" marR="4889" marT="4889" marB="0" anchor="b">
                    <a:lnL>
                      <a:noFill/>
                    </a:lnL>
                    <a:lnR>
                      <a:noFill/>
                    </a:lnR>
                    <a:lnT>
                      <a:noFill/>
                    </a:lnT>
                    <a:lnB>
                      <a:noFill/>
                    </a:lnB>
                  </a:tcPr>
                </a:tc>
                <a:tc>
                  <a:txBody>
                    <a:bodyPr/>
                    <a:lstStyle/>
                    <a:p>
                      <a:pPr algn="l" fontAlgn="b"/>
                      <a:endParaRPr lang="en-US" sz="1000" b="0" i="0" u="none" strike="noStrike">
                        <a:solidFill>
                          <a:srgbClr val="000000"/>
                        </a:solidFill>
                        <a:effectLst/>
                        <a:latin typeface="Times New Roman" panose="02020603050405020304" pitchFamily="18" charset="0"/>
                      </a:endParaRPr>
                    </a:p>
                  </a:txBody>
                  <a:tcPr marL="4889" marR="4889" marT="4889" marB="0" anchor="b">
                    <a:lnL>
                      <a:noFill/>
                    </a:lnL>
                    <a:lnR>
                      <a:noFill/>
                    </a:lnR>
                    <a:lnT>
                      <a:noFill/>
                    </a:lnT>
                    <a:lnB>
                      <a:noFill/>
                    </a:lnB>
                  </a:tcPr>
                </a:tc>
                <a:tc>
                  <a:txBody>
                    <a:bodyPr/>
                    <a:lstStyle/>
                    <a:p>
                      <a:pPr algn="l" fontAlgn="b"/>
                      <a:r>
                        <a:rPr lang="en-US" sz="1000" b="0" i="0" u="none" strike="noStrike">
                          <a:solidFill>
                            <a:srgbClr val="000000"/>
                          </a:solidFill>
                          <a:effectLst/>
                          <a:latin typeface="Times New Roman" panose="02020603050405020304" pitchFamily="18" charset="0"/>
                        </a:rPr>
                        <a:t> </a:t>
                      </a:r>
                    </a:p>
                  </a:txBody>
                  <a:tcPr marL="4889" marR="4889" marT="488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211694546"/>
                  </a:ext>
                </a:extLst>
              </a:tr>
              <a:tr h="144195">
                <a:tc>
                  <a:txBody>
                    <a:bodyPr/>
                    <a:lstStyle/>
                    <a:p>
                      <a:pPr algn="l" fontAlgn="b"/>
                      <a:r>
                        <a:rPr lang="en-US" sz="600" b="0" i="0" u="none" strike="noStrike">
                          <a:solidFill>
                            <a:srgbClr val="000000"/>
                          </a:solidFill>
                          <a:effectLst/>
                          <a:latin typeface="Times New Roman" panose="02020603050405020304" pitchFamily="18" charset="0"/>
                        </a:rPr>
                        <a:t> </a:t>
                      </a:r>
                    </a:p>
                  </a:txBody>
                  <a:tcPr marL="4889" marR="4889" marT="488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0" i="0" u="none" strike="noStrike">
                          <a:solidFill>
                            <a:srgbClr val="000000"/>
                          </a:solidFill>
                          <a:effectLst/>
                          <a:latin typeface="Times New Roman" panose="02020603050405020304" pitchFamily="18" charset="0"/>
                        </a:rPr>
                        <a:t> </a:t>
                      </a:r>
                    </a:p>
                  </a:txBody>
                  <a:tcPr marL="4889" marR="4889" marT="488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000" b="0" i="0" u="none" strike="noStrike">
                          <a:solidFill>
                            <a:srgbClr val="000000"/>
                          </a:solidFill>
                          <a:effectLst/>
                          <a:latin typeface="Times New Roman" panose="02020603050405020304" pitchFamily="18" charset="0"/>
                        </a:rPr>
                        <a:t> </a:t>
                      </a:r>
                    </a:p>
                  </a:txBody>
                  <a:tcPr marL="4889" marR="4889" marT="488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dirty="0">
                        <a:solidFill>
                          <a:srgbClr val="000000"/>
                        </a:solidFill>
                        <a:effectLst/>
                        <a:latin typeface="Times New Roman" panose="02020603050405020304" pitchFamily="18" charset="0"/>
                      </a:endParaRPr>
                    </a:p>
                  </a:txBody>
                  <a:tcPr marL="4889" marR="4889" marT="4889" marB="0" anchor="b">
                    <a:lnL>
                      <a:noFill/>
                    </a:lnL>
                    <a:lnR>
                      <a:noFill/>
                    </a:lnR>
                    <a:lnT>
                      <a:noFill/>
                    </a:lnT>
                    <a:lnB>
                      <a:noFill/>
                    </a:lnB>
                  </a:tcPr>
                </a:tc>
                <a:tc>
                  <a:txBody>
                    <a:bodyPr/>
                    <a:lstStyle/>
                    <a:p>
                      <a:pPr algn="l" fontAlgn="b"/>
                      <a:endParaRPr lang="en-US" sz="1000" b="0" i="0" u="none" strike="noStrike">
                        <a:solidFill>
                          <a:srgbClr val="000000"/>
                        </a:solidFill>
                        <a:effectLst/>
                        <a:latin typeface="Times New Roman" panose="02020603050405020304" pitchFamily="18" charset="0"/>
                      </a:endParaRPr>
                    </a:p>
                  </a:txBody>
                  <a:tcPr marL="4889" marR="4889" marT="4889" marB="0" anchor="b">
                    <a:lnL>
                      <a:noFill/>
                    </a:lnL>
                    <a:lnR>
                      <a:noFill/>
                    </a:lnR>
                    <a:lnT>
                      <a:noFill/>
                    </a:lnT>
                    <a:lnB>
                      <a:noFill/>
                    </a:lnB>
                  </a:tcPr>
                </a:tc>
                <a:tc>
                  <a:txBody>
                    <a:bodyPr/>
                    <a:lstStyle/>
                    <a:p>
                      <a:pPr algn="l" fontAlgn="b"/>
                      <a:r>
                        <a:rPr lang="en-US" sz="1000" b="0" i="0" u="none" strike="noStrike">
                          <a:solidFill>
                            <a:srgbClr val="000000"/>
                          </a:solidFill>
                          <a:effectLst/>
                          <a:latin typeface="Times New Roman" panose="02020603050405020304" pitchFamily="18" charset="0"/>
                        </a:rPr>
                        <a:t> </a:t>
                      </a:r>
                    </a:p>
                  </a:txBody>
                  <a:tcPr marL="4889" marR="4889" marT="488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108609873"/>
                  </a:ext>
                </a:extLst>
              </a:tr>
              <a:tr h="144195">
                <a:tc>
                  <a:txBody>
                    <a:bodyPr/>
                    <a:lstStyle/>
                    <a:p>
                      <a:pPr algn="l" fontAlgn="b"/>
                      <a:r>
                        <a:rPr lang="en-US" sz="600" b="0" i="0" u="none" strike="noStrike">
                          <a:solidFill>
                            <a:srgbClr val="000000"/>
                          </a:solidFill>
                          <a:effectLst/>
                          <a:latin typeface="Times New Roman" panose="02020603050405020304" pitchFamily="18" charset="0"/>
                        </a:rPr>
                        <a:t> </a:t>
                      </a:r>
                    </a:p>
                  </a:txBody>
                  <a:tcPr marL="4889" marR="4889" marT="488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0" i="0" u="none" strike="noStrike">
                          <a:solidFill>
                            <a:srgbClr val="000000"/>
                          </a:solidFill>
                          <a:effectLst/>
                          <a:latin typeface="Times New Roman" panose="02020603050405020304" pitchFamily="18" charset="0"/>
                        </a:rPr>
                        <a:t> </a:t>
                      </a:r>
                    </a:p>
                  </a:txBody>
                  <a:tcPr marL="4889" marR="4889" marT="488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000" b="0" i="0" u="none" strike="noStrike">
                          <a:solidFill>
                            <a:srgbClr val="000000"/>
                          </a:solidFill>
                          <a:effectLst/>
                          <a:latin typeface="Times New Roman" panose="02020603050405020304" pitchFamily="18" charset="0"/>
                        </a:rPr>
                        <a:t> </a:t>
                      </a:r>
                    </a:p>
                  </a:txBody>
                  <a:tcPr marL="4889" marR="4889" marT="488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dirty="0">
                        <a:solidFill>
                          <a:srgbClr val="000000"/>
                        </a:solidFill>
                        <a:effectLst/>
                        <a:latin typeface="Times New Roman" panose="02020603050405020304" pitchFamily="18" charset="0"/>
                      </a:endParaRPr>
                    </a:p>
                  </a:txBody>
                  <a:tcPr marL="4889" marR="4889" marT="4889" marB="0" anchor="b">
                    <a:lnL>
                      <a:noFill/>
                    </a:lnL>
                    <a:lnR>
                      <a:noFill/>
                    </a:lnR>
                    <a:lnT>
                      <a:noFill/>
                    </a:lnT>
                    <a:lnB>
                      <a:noFill/>
                    </a:lnB>
                  </a:tcPr>
                </a:tc>
                <a:tc>
                  <a:txBody>
                    <a:bodyPr/>
                    <a:lstStyle/>
                    <a:p>
                      <a:pPr algn="l" fontAlgn="b"/>
                      <a:endParaRPr lang="en-US" sz="1000" b="0" i="0" u="none" strike="noStrike">
                        <a:solidFill>
                          <a:srgbClr val="000000"/>
                        </a:solidFill>
                        <a:effectLst/>
                        <a:latin typeface="Times New Roman" panose="02020603050405020304" pitchFamily="18" charset="0"/>
                      </a:endParaRPr>
                    </a:p>
                  </a:txBody>
                  <a:tcPr marL="4889" marR="4889" marT="4889" marB="0" anchor="b">
                    <a:lnL>
                      <a:noFill/>
                    </a:lnL>
                    <a:lnR>
                      <a:noFill/>
                    </a:lnR>
                    <a:lnT>
                      <a:noFill/>
                    </a:lnT>
                    <a:lnB>
                      <a:noFill/>
                    </a:lnB>
                  </a:tcPr>
                </a:tc>
                <a:tc>
                  <a:txBody>
                    <a:bodyPr/>
                    <a:lstStyle/>
                    <a:p>
                      <a:pPr algn="l" fontAlgn="b"/>
                      <a:r>
                        <a:rPr lang="en-US" sz="1000" b="0" i="0" u="none" strike="noStrike">
                          <a:solidFill>
                            <a:srgbClr val="000000"/>
                          </a:solidFill>
                          <a:effectLst/>
                          <a:latin typeface="Times New Roman" panose="02020603050405020304" pitchFamily="18" charset="0"/>
                        </a:rPr>
                        <a:t> </a:t>
                      </a:r>
                    </a:p>
                  </a:txBody>
                  <a:tcPr marL="4889" marR="4889" marT="488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588543996"/>
                  </a:ext>
                </a:extLst>
              </a:tr>
              <a:tr h="144195">
                <a:tc>
                  <a:txBody>
                    <a:bodyPr/>
                    <a:lstStyle/>
                    <a:p>
                      <a:pPr algn="l" fontAlgn="b"/>
                      <a:r>
                        <a:rPr lang="en-US" sz="600" b="0" i="0" u="none" strike="noStrike">
                          <a:solidFill>
                            <a:srgbClr val="000000"/>
                          </a:solidFill>
                          <a:effectLst/>
                          <a:latin typeface="Times New Roman" panose="02020603050405020304" pitchFamily="18" charset="0"/>
                        </a:rPr>
                        <a:t> </a:t>
                      </a:r>
                    </a:p>
                  </a:txBody>
                  <a:tcPr marL="4889" marR="4889" marT="488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0" i="0" u="none" strike="noStrike">
                          <a:solidFill>
                            <a:srgbClr val="000000"/>
                          </a:solidFill>
                          <a:effectLst/>
                          <a:latin typeface="Times New Roman" panose="02020603050405020304" pitchFamily="18" charset="0"/>
                        </a:rPr>
                        <a:t> </a:t>
                      </a:r>
                    </a:p>
                  </a:txBody>
                  <a:tcPr marL="4889" marR="4889" marT="488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000" b="0" i="0" u="none" strike="noStrike">
                          <a:solidFill>
                            <a:srgbClr val="000000"/>
                          </a:solidFill>
                          <a:effectLst/>
                          <a:latin typeface="Times New Roman" panose="02020603050405020304" pitchFamily="18" charset="0"/>
                        </a:rPr>
                        <a:t> </a:t>
                      </a:r>
                    </a:p>
                  </a:txBody>
                  <a:tcPr marL="4889" marR="4889" marT="488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dirty="0">
                        <a:solidFill>
                          <a:srgbClr val="000000"/>
                        </a:solidFill>
                        <a:effectLst/>
                        <a:latin typeface="Times New Roman" panose="02020603050405020304" pitchFamily="18" charset="0"/>
                      </a:endParaRPr>
                    </a:p>
                  </a:txBody>
                  <a:tcPr marL="4889" marR="4889" marT="4889" marB="0" anchor="b">
                    <a:lnL>
                      <a:noFill/>
                    </a:lnL>
                    <a:lnR>
                      <a:noFill/>
                    </a:lnR>
                    <a:lnT>
                      <a:noFill/>
                    </a:lnT>
                    <a:lnB>
                      <a:noFill/>
                    </a:lnB>
                  </a:tcPr>
                </a:tc>
                <a:tc>
                  <a:txBody>
                    <a:bodyPr/>
                    <a:lstStyle/>
                    <a:p>
                      <a:pPr algn="l" fontAlgn="b"/>
                      <a:endParaRPr lang="en-US" sz="1000" b="0" i="0" u="none" strike="noStrike">
                        <a:solidFill>
                          <a:srgbClr val="000000"/>
                        </a:solidFill>
                        <a:effectLst/>
                        <a:latin typeface="Times New Roman" panose="02020603050405020304" pitchFamily="18" charset="0"/>
                      </a:endParaRPr>
                    </a:p>
                  </a:txBody>
                  <a:tcPr marL="4889" marR="4889" marT="4889" marB="0" anchor="b">
                    <a:lnL>
                      <a:noFill/>
                    </a:lnL>
                    <a:lnR>
                      <a:noFill/>
                    </a:lnR>
                    <a:lnT>
                      <a:noFill/>
                    </a:lnT>
                    <a:lnB>
                      <a:noFill/>
                    </a:lnB>
                  </a:tcPr>
                </a:tc>
                <a:tc>
                  <a:txBody>
                    <a:bodyPr/>
                    <a:lstStyle/>
                    <a:p>
                      <a:pPr algn="l" fontAlgn="b"/>
                      <a:r>
                        <a:rPr lang="en-US" sz="1000" b="0" i="0" u="none" strike="noStrike">
                          <a:solidFill>
                            <a:srgbClr val="000000"/>
                          </a:solidFill>
                          <a:effectLst/>
                          <a:latin typeface="Times New Roman" panose="02020603050405020304" pitchFamily="18" charset="0"/>
                        </a:rPr>
                        <a:t> </a:t>
                      </a:r>
                    </a:p>
                  </a:txBody>
                  <a:tcPr marL="4889" marR="4889" marT="488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288122380"/>
                  </a:ext>
                </a:extLst>
              </a:tr>
              <a:tr h="144195">
                <a:tc>
                  <a:txBody>
                    <a:bodyPr/>
                    <a:lstStyle/>
                    <a:p>
                      <a:pPr algn="l" fontAlgn="b"/>
                      <a:r>
                        <a:rPr lang="en-US" sz="600" b="0" i="0" u="none" strike="noStrike">
                          <a:solidFill>
                            <a:srgbClr val="000000"/>
                          </a:solidFill>
                          <a:effectLst/>
                          <a:latin typeface="Times New Roman" panose="02020603050405020304" pitchFamily="18" charset="0"/>
                        </a:rPr>
                        <a:t> </a:t>
                      </a:r>
                    </a:p>
                  </a:txBody>
                  <a:tcPr marL="4889" marR="4889" marT="488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0" i="0" u="none" strike="noStrike">
                          <a:solidFill>
                            <a:srgbClr val="000000"/>
                          </a:solidFill>
                          <a:effectLst/>
                          <a:latin typeface="Times New Roman" panose="02020603050405020304" pitchFamily="18" charset="0"/>
                        </a:rPr>
                        <a:t> </a:t>
                      </a:r>
                    </a:p>
                  </a:txBody>
                  <a:tcPr marL="4889" marR="4889" marT="488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000" b="0" i="0" u="none" strike="noStrike">
                          <a:solidFill>
                            <a:srgbClr val="000000"/>
                          </a:solidFill>
                          <a:effectLst/>
                          <a:latin typeface="Times New Roman" panose="02020603050405020304" pitchFamily="18" charset="0"/>
                        </a:rPr>
                        <a:t> </a:t>
                      </a:r>
                    </a:p>
                  </a:txBody>
                  <a:tcPr marL="4889" marR="4889" marT="488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dirty="0">
                        <a:solidFill>
                          <a:srgbClr val="000000"/>
                        </a:solidFill>
                        <a:effectLst/>
                        <a:latin typeface="Times New Roman" panose="02020603050405020304" pitchFamily="18" charset="0"/>
                      </a:endParaRPr>
                    </a:p>
                  </a:txBody>
                  <a:tcPr marL="4889" marR="4889" marT="4889" marB="0" anchor="b">
                    <a:lnL>
                      <a:noFill/>
                    </a:lnL>
                    <a:lnR>
                      <a:noFill/>
                    </a:lnR>
                    <a:lnT>
                      <a:noFill/>
                    </a:lnT>
                    <a:lnB>
                      <a:noFill/>
                    </a:lnB>
                  </a:tcPr>
                </a:tc>
                <a:tc>
                  <a:txBody>
                    <a:bodyPr/>
                    <a:lstStyle/>
                    <a:p>
                      <a:pPr algn="l" fontAlgn="b"/>
                      <a:endParaRPr lang="en-US" sz="1000" b="0" i="0" u="none" strike="noStrike">
                        <a:solidFill>
                          <a:srgbClr val="000000"/>
                        </a:solidFill>
                        <a:effectLst/>
                        <a:latin typeface="Times New Roman" panose="02020603050405020304" pitchFamily="18" charset="0"/>
                      </a:endParaRPr>
                    </a:p>
                  </a:txBody>
                  <a:tcPr marL="4889" marR="4889" marT="4889" marB="0" anchor="b">
                    <a:lnL>
                      <a:noFill/>
                    </a:lnL>
                    <a:lnR>
                      <a:noFill/>
                    </a:lnR>
                    <a:lnT>
                      <a:noFill/>
                    </a:lnT>
                    <a:lnB>
                      <a:noFill/>
                    </a:lnB>
                  </a:tcPr>
                </a:tc>
                <a:tc>
                  <a:txBody>
                    <a:bodyPr/>
                    <a:lstStyle/>
                    <a:p>
                      <a:pPr algn="l" fontAlgn="b"/>
                      <a:r>
                        <a:rPr lang="en-US" sz="1000" b="0" i="0" u="none" strike="noStrike">
                          <a:solidFill>
                            <a:srgbClr val="000000"/>
                          </a:solidFill>
                          <a:effectLst/>
                          <a:latin typeface="Times New Roman" panose="02020603050405020304" pitchFamily="18" charset="0"/>
                        </a:rPr>
                        <a:t> </a:t>
                      </a:r>
                    </a:p>
                  </a:txBody>
                  <a:tcPr marL="4889" marR="4889" marT="488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282372697"/>
                  </a:ext>
                </a:extLst>
              </a:tr>
              <a:tr h="144195">
                <a:tc>
                  <a:txBody>
                    <a:bodyPr/>
                    <a:lstStyle/>
                    <a:p>
                      <a:pPr algn="l" fontAlgn="b"/>
                      <a:r>
                        <a:rPr lang="en-US" sz="600" b="0" i="0" u="none" strike="noStrike">
                          <a:solidFill>
                            <a:srgbClr val="000000"/>
                          </a:solidFill>
                          <a:effectLst/>
                          <a:latin typeface="Times New Roman" panose="02020603050405020304" pitchFamily="18" charset="0"/>
                        </a:rPr>
                        <a:t> </a:t>
                      </a:r>
                    </a:p>
                  </a:txBody>
                  <a:tcPr marL="4889" marR="4889" marT="488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Times New Roman" panose="02020603050405020304" pitchFamily="18" charset="0"/>
                        </a:rPr>
                        <a:t> </a:t>
                      </a:r>
                    </a:p>
                  </a:txBody>
                  <a:tcPr marL="4889" marR="4889" marT="488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Times New Roman" panose="02020603050405020304" pitchFamily="18" charset="0"/>
                        </a:rPr>
                        <a:t> </a:t>
                      </a:r>
                    </a:p>
                  </a:txBody>
                  <a:tcPr marL="4889" marR="4889" marT="488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Times New Roman" panose="02020603050405020304" pitchFamily="18" charset="0"/>
                        </a:rPr>
                        <a:t> </a:t>
                      </a:r>
                    </a:p>
                  </a:txBody>
                  <a:tcPr marL="4889" marR="4889" marT="488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Times New Roman" panose="02020603050405020304" pitchFamily="18" charset="0"/>
                        </a:rPr>
                        <a:t> </a:t>
                      </a:r>
                    </a:p>
                  </a:txBody>
                  <a:tcPr marL="4889" marR="4889" marT="488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Times New Roman" panose="02020603050405020304" pitchFamily="18" charset="0"/>
                        </a:rPr>
                        <a:t> </a:t>
                      </a:r>
                    </a:p>
                  </a:txBody>
                  <a:tcPr marL="4889" marR="4889" marT="488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4211384"/>
                  </a:ext>
                </a:extLst>
              </a:tr>
              <a:tr h="144195">
                <a:tc gridSpan="3">
                  <a:txBody>
                    <a:bodyPr/>
                    <a:lstStyle/>
                    <a:p>
                      <a:pPr algn="l" fontAlgn="b"/>
                      <a:r>
                        <a:rPr lang="en-US" sz="1000" b="0" i="1" u="none" strike="noStrike">
                          <a:solidFill>
                            <a:srgbClr val="000000"/>
                          </a:solidFill>
                          <a:effectLst/>
                          <a:latin typeface="Times New Roman" panose="02020603050405020304" pitchFamily="18" charset="0"/>
                        </a:rPr>
                        <a:t> Additional Premiums for policy Members: </a:t>
                      </a:r>
                    </a:p>
                  </a:txBody>
                  <a:tcPr marL="4889" marR="4889" marT="488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a:txBody>
                    <a:bodyPr/>
                    <a:lstStyle/>
                    <a:p>
                      <a:pPr algn="l" fontAlgn="b"/>
                      <a:r>
                        <a:rPr lang="en-US" sz="1000" b="0" i="0" u="none" strike="noStrike" dirty="0">
                          <a:solidFill>
                            <a:srgbClr val="000000"/>
                          </a:solidFill>
                          <a:effectLst/>
                          <a:latin typeface="Times New Roman" panose="02020603050405020304" pitchFamily="18" charset="0"/>
                        </a:rPr>
                        <a:t> </a:t>
                      </a:r>
                    </a:p>
                  </a:txBody>
                  <a:tcPr marL="4889" marR="4889" marT="48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Times New Roman" panose="02020603050405020304" pitchFamily="18" charset="0"/>
                        </a:rPr>
                        <a:t> </a:t>
                      </a:r>
                    </a:p>
                  </a:txBody>
                  <a:tcPr marL="4889" marR="4889" marT="48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Times New Roman" panose="02020603050405020304" pitchFamily="18" charset="0"/>
                        </a:rPr>
                        <a:t> </a:t>
                      </a:r>
                    </a:p>
                  </a:txBody>
                  <a:tcPr marL="4889" marR="4889" marT="488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773327180"/>
                  </a:ext>
                </a:extLst>
              </a:tr>
              <a:tr h="144195">
                <a:tc gridSpan="2">
                  <a:txBody>
                    <a:bodyPr/>
                    <a:lstStyle/>
                    <a:p>
                      <a:pPr algn="l" fontAlgn="b"/>
                      <a:r>
                        <a:rPr lang="en-US" sz="1000" b="1" i="0" u="none" strike="noStrike">
                          <a:solidFill>
                            <a:srgbClr val="000000"/>
                          </a:solidFill>
                          <a:effectLst/>
                          <a:latin typeface="Times New Roman" panose="02020603050405020304" pitchFamily="18" charset="0"/>
                        </a:rPr>
                        <a:t> Dependent Premiums </a:t>
                      </a:r>
                    </a:p>
                  </a:txBody>
                  <a:tcPr marL="4889" marR="4889" marT="4889"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a:txBody>
                    <a:bodyPr/>
                    <a:lstStyle/>
                    <a:p>
                      <a:pPr algn="l" fontAlgn="b"/>
                      <a:endParaRPr lang="en-US" sz="1000" b="0" i="0" u="none" strike="noStrike">
                        <a:solidFill>
                          <a:srgbClr val="000000"/>
                        </a:solidFill>
                        <a:effectLst/>
                        <a:latin typeface="Times New Roman" panose="02020603050405020304" pitchFamily="18" charset="0"/>
                      </a:endParaRPr>
                    </a:p>
                  </a:txBody>
                  <a:tcPr marL="4889" marR="4889" marT="4889"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Times New Roman" panose="02020603050405020304" pitchFamily="18" charset="0"/>
                      </a:endParaRPr>
                    </a:p>
                  </a:txBody>
                  <a:tcPr marL="4889" marR="4889" marT="4889" marB="0" anchor="b">
                    <a:lnL>
                      <a:noFill/>
                    </a:lnL>
                    <a:lnR>
                      <a:noFill/>
                    </a:lnR>
                    <a:lnT>
                      <a:noFill/>
                    </a:lnT>
                    <a:lnB>
                      <a:noFill/>
                    </a:lnB>
                  </a:tcPr>
                </a:tc>
                <a:tc>
                  <a:txBody>
                    <a:bodyPr/>
                    <a:lstStyle/>
                    <a:p>
                      <a:pPr algn="l" fontAlgn="b"/>
                      <a:endParaRPr lang="en-US" sz="1000" b="0" i="0" u="none" strike="noStrike">
                        <a:solidFill>
                          <a:srgbClr val="000000"/>
                        </a:solidFill>
                        <a:effectLst/>
                        <a:latin typeface="Times New Roman" panose="02020603050405020304" pitchFamily="18" charset="0"/>
                      </a:endParaRPr>
                    </a:p>
                  </a:txBody>
                  <a:tcPr marL="4889" marR="4889" marT="4889" marB="0" anchor="b">
                    <a:lnL>
                      <a:noFill/>
                    </a:lnL>
                    <a:lnR>
                      <a:noFill/>
                    </a:lnR>
                    <a:lnT>
                      <a:noFill/>
                    </a:lnT>
                    <a:lnB>
                      <a:noFill/>
                    </a:lnB>
                  </a:tcPr>
                </a:tc>
                <a:tc>
                  <a:txBody>
                    <a:bodyPr/>
                    <a:lstStyle/>
                    <a:p>
                      <a:pPr algn="l" fontAlgn="b"/>
                      <a:r>
                        <a:rPr lang="en-US" sz="1000" b="0" i="0" u="none" strike="noStrike">
                          <a:solidFill>
                            <a:srgbClr val="000000"/>
                          </a:solidFill>
                          <a:effectLst/>
                          <a:latin typeface="Times New Roman" panose="02020603050405020304" pitchFamily="18" charset="0"/>
                        </a:rPr>
                        <a:t> </a:t>
                      </a:r>
                    </a:p>
                  </a:txBody>
                  <a:tcPr marL="4889" marR="4889" marT="488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221744095"/>
                  </a:ext>
                </a:extLst>
              </a:tr>
              <a:tr h="144195">
                <a:tc gridSpan="2">
                  <a:txBody>
                    <a:bodyPr/>
                    <a:lstStyle/>
                    <a:p>
                      <a:pPr algn="l" fontAlgn="b"/>
                      <a:r>
                        <a:rPr lang="en-US" sz="1000" b="0" i="0" u="none" strike="noStrike">
                          <a:solidFill>
                            <a:srgbClr val="000000"/>
                          </a:solidFill>
                          <a:effectLst/>
                          <a:latin typeface="Times New Roman" panose="02020603050405020304" pitchFamily="18" charset="0"/>
                        </a:rPr>
                        <a:t> Dependent Under Age 21 (3 max) </a:t>
                      </a:r>
                    </a:p>
                  </a:txBody>
                  <a:tcPr marL="4889" marR="4889" marT="4889"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a:txBody>
                    <a:bodyPr/>
                    <a:lstStyle/>
                    <a:p>
                      <a:pPr algn="l" fontAlgn="b"/>
                      <a:r>
                        <a:rPr lang="en-US" sz="1000" b="0" i="0" u="none" strike="noStrike">
                          <a:solidFill>
                            <a:srgbClr val="000000"/>
                          </a:solidFill>
                          <a:effectLst/>
                          <a:latin typeface="Times New Roman" panose="02020603050405020304" pitchFamily="18" charset="0"/>
                        </a:rPr>
                        <a:t> $        51 </a:t>
                      </a:r>
                    </a:p>
                  </a:txBody>
                  <a:tcPr marL="4889" marR="4889" marT="4889" marB="0" anchor="b">
                    <a:lnL>
                      <a:noFill/>
                    </a:lnL>
                    <a:lnR>
                      <a:noFill/>
                    </a:lnR>
                    <a:lnT>
                      <a:noFill/>
                    </a:lnT>
                    <a:lnB>
                      <a:noFill/>
                    </a:lnB>
                  </a:tcPr>
                </a:tc>
                <a:tc>
                  <a:txBody>
                    <a:bodyPr/>
                    <a:lstStyle/>
                    <a:p>
                      <a:pPr algn="l" fontAlgn="b"/>
                      <a:r>
                        <a:rPr lang="en-US" sz="1000" b="0" i="0" u="none" strike="noStrike" dirty="0">
                          <a:solidFill>
                            <a:srgbClr val="000000"/>
                          </a:solidFill>
                          <a:effectLst/>
                          <a:latin typeface="Times New Roman" panose="02020603050405020304" pitchFamily="18" charset="0"/>
                        </a:rPr>
                        <a:t> $        30 </a:t>
                      </a:r>
                    </a:p>
                  </a:txBody>
                  <a:tcPr marL="4889" marR="4889" marT="4889" marB="0" anchor="b">
                    <a:lnL>
                      <a:noFill/>
                    </a:lnL>
                    <a:lnR>
                      <a:noFill/>
                    </a:lnR>
                    <a:lnT>
                      <a:noFill/>
                    </a:lnT>
                    <a:lnB>
                      <a:noFill/>
                    </a:lnB>
                  </a:tcPr>
                </a:tc>
                <a:tc>
                  <a:txBody>
                    <a:bodyPr/>
                    <a:lstStyle/>
                    <a:p>
                      <a:pPr algn="l" fontAlgn="b"/>
                      <a:r>
                        <a:rPr lang="en-US" sz="1000" b="0" i="0" u="none" strike="noStrike">
                          <a:solidFill>
                            <a:srgbClr val="000000"/>
                          </a:solidFill>
                          <a:effectLst/>
                          <a:latin typeface="Times New Roman" panose="02020603050405020304" pitchFamily="18" charset="0"/>
                        </a:rPr>
                        <a:t> $        46 </a:t>
                      </a:r>
                    </a:p>
                  </a:txBody>
                  <a:tcPr marL="4889" marR="4889" marT="4889" marB="0" anchor="b">
                    <a:lnL>
                      <a:noFill/>
                    </a:lnL>
                    <a:lnR>
                      <a:noFill/>
                    </a:lnR>
                    <a:lnT>
                      <a:noFill/>
                    </a:lnT>
                    <a:lnB>
                      <a:noFill/>
                    </a:lnB>
                  </a:tcPr>
                </a:tc>
                <a:tc>
                  <a:txBody>
                    <a:bodyPr/>
                    <a:lstStyle/>
                    <a:p>
                      <a:pPr algn="l" fontAlgn="b"/>
                      <a:r>
                        <a:rPr lang="en-US" sz="1000" b="0" i="0" u="none" strike="noStrike">
                          <a:solidFill>
                            <a:srgbClr val="000000"/>
                          </a:solidFill>
                          <a:effectLst/>
                          <a:latin typeface="Times New Roman" panose="02020603050405020304" pitchFamily="18" charset="0"/>
                        </a:rPr>
                        <a:t> $        43 </a:t>
                      </a:r>
                    </a:p>
                  </a:txBody>
                  <a:tcPr marL="4889" marR="4889" marT="488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872013532"/>
                  </a:ext>
                </a:extLst>
              </a:tr>
              <a:tr h="144195">
                <a:tc gridSpan="2">
                  <a:txBody>
                    <a:bodyPr/>
                    <a:lstStyle/>
                    <a:p>
                      <a:pPr algn="l" fontAlgn="b"/>
                      <a:r>
                        <a:rPr lang="en-US" sz="1000" b="0" i="0" u="none" strike="noStrike">
                          <a:solidFill>
                            <a:srgbClr val="000000"/>
                          </a:solidFill>
                          <a:effectLst/>
                          <a:latin typeface="Times New Roman" panose="02020603050405020304" pitchFamily="18" charset="0"/>
                        </a:rPr>
                        <a:t> Dependent Age 21+ </a:t>
                      </a:r>
                    </a:p>
                  </a:txBody>
                  <a:tcPr marL="4889" marR="4889" marT="4889"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a:txBody>
                    <a:bodyPr/>
                    <a:lstStyle/>
                    <a:p>
                      <a:pPr algn="l" fontAlgn="b"/>
                      <a:r>
                        <a:rPr lang="en-US" sz="1000" b="0" i="0" u="none" strike="noStrike">
                          <a:solidFill>
                            <a:srgbClr val="000000"/>
                          </a:solidFill>
                          <a:effectLst/>
                          <a:latin typeface="Times New Roman" panose="02020603050405020304" pitchFamily="18" charset="0"/>
                        </a:rPr>
                        <a:t> $        73 </a:t>
                      </a:r>
                    </a:p>
                  </a:txBody>
                  <a:tcPr marL="4889" marR="4889" marT="4889" marB="0" anchor="b">
                    <a:lnL>
                      <a:noFill/>
                    </a:lnL>
                    <a:lnR>
                      <a:noFill/>
                    </a:lnR>
                    <a:lnT>
                      <a:noFill/>
                    </a:lnT>
                    <a:lnB>
                      <a:noFill/>
                    </a:lnB>
                  </a:tcPr>
                </a:tc>
                <a:tc>
                  <a:txBody>
                    <a:bodyPr/>
                    <a:lstStyle/>
                    <a:p>
                      <a:pPr algn="l" fontAlgn="b"/>
                      <a:r>
                        <a:rPr lang="en-US" sz="1000" b="0" i="0" u="none" strike="noStrike" dirty="0">
                          <a:solidFill>
                            <a:srgbClr val="000000"/>
                          </a:solidFill>
                          <a:effectLst/>
                          <a:latin typeface="Times New Roman" panose="02020603050405020304" pitchFamily="18" charset="0"/>
                        </a:rPr>
                        <a:t> $        43 </a:t>
                      </a:r>
                    </a:p>
                  </a:txBody>
                  <a:tcPr marL="4889" marR="4889" marT="4889" marB="0" anchor="b">
                    <a:lnL>
                      <a:noFill/>
                    </a:lnL>
                    <a:lnR>
                      <a:noFill/>
                    </a:lnR>
                    <a:lnT>
                      <a:noFill/>
                    </a:lnT>
                    <a:lnB>
                      <a:noFill/>
                    </a:lnB>
                  </a:tcPr>
                </a:tc>
                <a:tc>
                  <a:txBody>
                    <a:bodyPr/>
                    <a:lstStyle/>
                    <a:p>
                      <a:pPr algn="l" fontAlgn="b"/>
                      <a:r>
                        <a:rPr lang="en-US" sz="1000" b="0" i="0" u="none" strike="noStrike">
                          <a:solidFill>
                            <a:srgbClr val="000000"/>
                          </a:solidFill>
                          <a:effectLst/>
                          <a:latin typeface="Times New Roman" panose="02020603050405020304" pitchFamily="18" charset="0"/>
                        </a:rPr>
                        <a:t> $        66 </a:t>
                      </a:r>
                    </a:p>
                  </a:txBody>
                  <a:tcPr marL="4889" marR="4889" marT="4889" marB="0" anchor="b">
                    <a:lnL>
                      <a:noFill/>
                    </a:lnL>
                    <a:lnR>
                      <a:noFill/>
                    </a:lnR>
                    <a:lnT>
                      <a:noFill/>
                    </a:lnT>
                    <a:lnB>
                      <a:noFill/>
                    </a:lnB>
                  </a:tcPr>
                </a:tc>
                <a:tc>
                  <a:txBody>
                    <a:bodyPr/>
                    <a:lstStyle/>
                    <a:p>
                      <a:pPr algn="l" fontAlgn="b"/>
                      <a:r>
                        <a:rPr lang="en-US" sz="1000" b="0" i="0" u="none" strike="noStrike">
                          <a:solidFill>
                            <a:srgbClr val="000000"/>
                          </a:solidFill>
                          <a:effectLst/>
                          <a:latin typeface="Times New Roman" panose="02020603050405020304" pitchFamily="18" charset="0"/>
                        </a:rPr>
                        <a:t> $        61 </a:t>
                      </a:r>
                    </a:p>
                  </a:txBody>
                  <a:tcPr marL="4889" marR="4889" marT="488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044602504"/>
                  </a:ext>
                </a:extLst>
              </a:tr>
              <a:tr h="144195">
                <a:tc>
                  <a:txBody>
                    <a:bodyPr/>
                    <a:lstStyle/>
                    <a:p>
                      <a:pPr algn="l" fontAlgn="b"/>
                      <a:r>
                        <a:rPr lang="en-US" sz="600" b="0" i="0" u="none" strike="noStrike" dirty="0">
                          <a:solidFill>
                            <a:srgbClr val="000000"/>
                          </a:solidFill>
                          <a:effectLst/>
                          <a:latin typeface="Times New Roman" panose="02020603050405020304" pitchFamily="18" charset="0"/>
                        </a:rPr>
                        <a:t> </a:t>
                      </a:r>
                      <a:r>
                        <a:rPr lang="en-US" sz="1000" b="0" i="0" u="none" strike="noStrike" dirty="0">
                          <a:solidFill>
                            <a:srgbClr val="000000"/>
                          </a:solidFill>
                          <a:effectLst/>
                          <a:latin typeface="Times New Roman" panose="02020603050405020304" pitchFamily="18" charset="0"/>
                        </a:rPr>
                        <a:t>Spouse </a:t>
                      </a:r>
                    </a:p>
                  </a:txBody>
                  <a:tcPr marL="4889" marR="4889" marT="488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a:solidFill>
                          <a:srgbClr val="000000"/>
                        </a:solidFill>
                        <a:effectLst/>
                        <a:latin typeface="Times New Roman" panose="02020603050405020304" pitchFamily="18" charset="0"/>
                      </a:endParaRPr>
                    </a:p>
                  </a:txBody>
                  <a:tcPr marL="4889" marR="4889" marT="4889" marB="0" anchor="b">
                    <a:lnL>
                      <a:noFill/>
                    </a:lnL>
                    <a:lnR>
                      <a:noFill/>
                    </a:lnR>
                    <a:lnT>
                      <a:noFill/>
                    </a:lnT>
                    <a:lnB>
                      <a:noFill/>
                    </a:lnB>
                  </a:tcPr>
                </a:tc>
                <a:tc>
                  <a:txBody>
                    <a:bodyPr/>
                    <a:lstStyle/>
                    <a:p>
                      <a:pPr algn="l" fontAlgn="b"/>
                      <a:r>
                        <a:rPr lang="en-US" sz="1000" b="0" i="0" u="none" strike="noStrike">
                          <a:solidFill>
                            <a:srgbClr val="000000"/>
                          </a:solidFill>
                          <a:effectLst/>
                          <a:latin typeface="Times New Roman" panose="02020603050405020304" pitchFamily="18" charset="0"/>
                        </a:rPr>
                        <a:t> $      146 </a:t>
                      </a:r>
                    </a:p>
                  </a:txBody>
                  <a:tcPr marL="4889" marR="4889" marT="4889" marB="0" anchor="b">
                    <a:lnL>
                      <a:noFill/>
                    </a:lnL>
                    <a:lnR>
                      <a:noFill/>
                    </a:lnR>
                    <a:lnT>
                      <a:noFill/>
                    </a:lnT>
                    <a:lnB>
                      <a:noFill/>
                    </a:lnB>
                  </a:tcPr>
                </a:tc>
                <a:tc>
                  <a:txBody>
                    <a:bodyPr/>
                    <a:lstStyle/>
                    <a:p>
                      <a:pPr algn="l" fontAlgn="b"/>
                      <a:r>
                        <a:rPr lang="en-US" sz="1000" b="0" i="0" u="none" strike="noStrike" dirty="0">
                          <a:solidFill>
                            <a:srgbClr val="000000"/>
                          </a:solidFill>
                          <a:effectLst/>
                          <a:latin typeface="Times New Roman" panose="02020603050405020304" pitchFamily="18" charset="0"/>
                        </a:rPr>
                        <a:t> $        85 </a:t>
                      </a:r>
                    </a:p>
                  </a:txBody>
                  <a:tcPr marL="4889" marR="4889" marT="4889" marB="0" anchor="b">
                    <a:lnL>
                      <a:noFill/>
                    </a:lnL>
                    <a:lnR>
                      <a:noFill/>
                    </a:lnR>
                    <a:lnT>
                      <a:noFill/>
                    </a:lnT>
                    <a:lnB>
                      <a:noFill/>
                    </a:lnB>
                  </a:tcPr>
                </a:tc>
                <a:tc>
                  <a:txBody>
                    <a:bodyPr/>
                    <a:lstStyle/>
                    <a:p>
                      <a:pPr algn="l" fontAlgn="b"/>
                      <a:r>
                        <a:rPr lang="en-US" sz="1000" b="0" i="0" u="none" strike="noStrike">
                          <a:solidFill>
                            <a:srgbClr val="000000"/>
                          </a:solidFill>
                          <a:effectLst/>
                          <a:latin typeface="Times New Roman" panose="02020603050405020304" pitchFamily="18" charset="0"/>
                        </a:rPr>
                        <a:t> $      132 </a:t>
                      </a:r>
                    </a:p>
                  </a:txBody>
                  <a:tcPr marL="4889" marR="4889" marT="4889" marB="0" anchor="b">
                    <a:lnL>
                      <a:noFill/>
                    </a:lnL>
                    <a:lnR>
                      <a:noFill/>
                    </a:lnR>
                    <a:lnT>
                      <a:noFill/>
                    </a:lnT>
                    <a:lnB>
                      <a:noFill/>
                    </a:lnB>
                  </a:tcPr>
                </a:tc>
                <a:tc>
                  <a:txBody>
                    <a:bodyPr/>
                    <a:lstStyle/>
                    <a:p>
                      <a:pPr algn="l" fontAlgn="b"/>
                      <a:r>
                        <a:rPr lang="en-US" sz="1000" b="0" i="0" u="none" strike="noStrike">
                          <a:solidFill>
                            <a:srgbClr val="000000"/>
                          </a:solidFill>
                          <a:effectLst/>
                          <a:latin typeface="Times New Roman" panose="02020603050405020304" pitchFamily="18" charset="0"/>
                        </a:rPr>
                        <a:t> $      122 </a:t>
                      </a:r>
                    </a:p>
                  </a:txBody>
                  <a:tcPr marL="4889" marR="4889" marT="488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121481162"/>
                  </a:ext>
                </a:extLst>
              </a:tr>
              <a:tr h="144195">
                <a:tc>
                  <a:txBody>
                    <a:bodyPr/>
                    <a:lstStyle/>
                    <a:p>
                      <a:pPr algn="l" fontAlgn="b"/>
                      <a:r>
                        <a:rPr lang="en-US" sz="600" b="0" i="0" u="none" strike="noStrike">
                          <a:solidFill>
                            <a:srgbClr val="000000"/>
                          </a:solidFill>
                          <a:effectLst/>
                          <a:latin typeface="Times New Roman" panose="02020603050405020304" pitchFamily="18" charset="0"/>
                        </a:rPr>
                        <a:t> </a:t>
                      </a:r>
                    </a:p>
                  </a:txBody>
                  <a:tcPr marL="4889" marR="4889" marT="488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dirty="0">
                        <a:solidFill>
                          <a:srgbClr val="000000"/>
                        </a:solidFill>
                        <a:effectLst/>
                        <a:latin typeface="Times New Roman" panose="02020603050405020304" pitchFamily="18" charset="0"/>
                      </a:endParaRPr>
                    </a:p>
                  </a:txBody>
                  <a:tcPr marL="4889" marR="4889" marT="4889" marB="0" anchor="b">
                    <a:lnL>
                      <a:noFill/>
                    </a:lnL>
                    <a:lnR>
                      <a:noFill/>
                    </a:lnR>
                    <a:lnT>
                      <a:noFill/>
                    </a:lnT>
                    <a:lnB>
                      <a:noFill/>
                    </a:lnB>
                  </a:tcPr>
                </a:tc>
                <a:tc>
                  <a:txBody>
                    <a:bodyPr/>
                    <a:lstStyle/>
                    <a:p>
                      <a:pPr algn="l" fontAlgn="b"/>
                      <a:endParaRPr lang="en-US" sz="1000" b="0" i="0" u="none" strike="noStrike">
                        <a:solidFill>
                          <a:srgbClr val="000000"/>
                        </a:solidFill>
                        <a:effectLst/>
                        <a:latin typeface="Times New Roman" panose="02020603050405020304" pitchFamily="18" charset="0"/>
                      </a:endParaRPr>
                    </a:p>
                  </a:txBody>
                  <a:tcPr marL="4889" marR="4889" marT="4889"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Times New Roman" panose="02020603050405020304" pitchFamily="18" charset="0"/>
                      </a:endParaRPr>
                    </a:p>
                  </a:txBody>
                  <a:tcPr marL="4889" marR="4889" marT="4889"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Times New Roman" panose="02020603050405020304" pitchFamily="18" charset="0"/>
                      </a:endParaRPr>
                    </a:p>
                  </a:txBody>
                  <a:tcPr marL="4889" marR="4889" marT="4889" marB="0" anchor="b">
                    <a:lnL>
                      <a:noFill/>
                    </a:lnL>
                    <a:lnR>
                      <a:noFill/>
                    </a:lnR>
                    <a:lnT>
                      <a:noFill/>
                    </a:lnT>
                    <a:lnB>
                      <a:noFill/>
                    </a:lnB>
                  </a:tcPr>
                </a:tc>
                <a:tc>
                  <a:txBody>
                    <a:bodyPr/>
                    <a:lstStyle/>
                    <a:p>
                      <a:pPr algn="l" fontAlgn="b"/>
                      <a:r>
                        <a:rPr lang="en-US" sz="1000" b="0" i="0" u="none" strike="noStrike">
                          <a:solidFill>
                            <a:srgbClr val="000000"/>
                          </a:solidFill>
                          <a:effectLst/>
                          <a:latin typeface="Times New Roman" panose="02020603050405020304" pitchFamily="18" charset="0"/>
                        </a:rPr>
                        <a:t> </a:t>
                      </a:r>
                    </a:p>
                  </a:txBody>
                  <a:tcPr marL="4889" marR="4889" marT="488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350472387"/>
                  </a:ext>
                </a:extLst>
              </a:tr>
              <a:tr h="144195">
                <a:tc gridSpan="2">
                  <a:txBody>
                    <a:bodyPr/>
                    <a:lstStyle/>
                    <a:p>
                      <a:pPr algn="l" fontAlgn="b"/>
                      <a:r>
                        <a:rPr lang="en-US" sz="1000" b="1" i="0" u="none" strike="noStrike">
                          <a:solidFill>
                            <a:srgbClr val="000000"/>
                          </a:solidFill>
                          <a:effectLst/>
                          <a:latin typeface="Times New Roman" panose="02020603050405020304" pitchFamily="18" charset="0"/>
                        </a:rPr>
                        <a:t> Employer Premiums </a:t>
                      </a:r>
                    </a:p>
                  </a:txBody>
                  <a:tcPr marL="4889" marR="4889" marT="4889"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a:txBody>
                    <a:bodyPr/>
                    <a:lstStyle/>
                    <a:p>
                      <a:pPr algn="l" fontAlgn="b"/>
                      <a:endParaRPr lang="en-US" sz="1000" b="0" i="0" u="none" strike="noStrike" dirty="0">
                        <a:solidFill>
                          <a:srgbClr val="000000"/>
                        </a:solidFill>
                        <a:effectLst/>
                        <a:latin typeface="Times New Roman" panose="02020603050405020304" pitchFamily="18" charset="0"/>
                      </a:endParaRPr>
                    </a:p>
                  </a:txBody>
                  <a:tcPr marL="4889" marR="4889" marT="4889" marB="0" anchor="b">
                    <a:lnL>
                      <a:noFill/>
                    </a:lnL>
                    <a:lnR>
                      <a:noFill/>
                    </a:lnR>
                    <a:lnT>
                      <a:noFill/>
                    </a:lnT>
                    <a:lnB>
                      <a:noFill/>
                    </a:lnB>
                  </a:tcPr>
                </a:tc>
                <a:tc>
                  <a:txBody>
                    <a:bodyPr/>
                    <a:lstStyle/>
                    <a:p>
                      <a:pPr algn="l" fontAlgn="b"/>
                      <a:endParaRPr lang="en-US" sz="1000" b="0" i="0" u="none" strike="noStrike">
                        <a:solidFill>
                          <a:srgbClr val="000000"/>
                        </a:solidFill>
                        <a:effectLst/>
                        <a:latin typeface="Times New Roman" panose="02020603050405020304" pitchFamily="18" charset="0"/>
                      </a:endParaRPr>
                    </a:p>
                  </a:txBody>
                  <a:tcPr marL="4889" marR="4889" marT="4889" marB="0" anchor="b">
                    <a:lnL>
                      <a:noFill/>
                    </a:lnL>
                    <a:lnR>
                      <a:noFill/>
                    </a:lnR>
                    <a:lnT>
                      <a:noFill/>
                    </a:lnT>
                    <a:lnB>
                      <a:noFill/>
                    </a:lnB>
                  </a:tcPr>
                </a:tc>
                <a:tc>
                  <a:txBody>
                    <a:bodyPr/>
                    <a:lstStyle/>
                    <a:p>
                      <a:pPr algn="l" fontAlgn="b"/>
                      <a:endParaRPr lang="en-US" sz="1000" b="0" i="0" u="none" strike="noStrike">
                        <a:solidFill>
                          <a:srgbClr val="000000"/>
                        </a:solidFill>
                        <a:effectLst/>
                        <a:latin typeface="Times New Roman" panose="02020603050405020304" pitchFamily="18" charset="0"/>
                      </a:endParaRPr>
                    </a:p>
                  </a:txBody>
                  <a:tcPr marL="4889" marR="4889" marT="4889" marB="0" anchor="b">
                    <a:lnL>
                      <a:noFill/>
                    </a:lnL>
                    <a:lnR>
                      <a:noFill/>
                    </a:lnR>
                    <a:lnT>
                      <a:noFill/>
                    </a:lnT>
                    <a:lnB>
                      <a:noFill/>
                    </a:lnB>
                  </a:tcPr>
                </a:tc>
                <a:tc>
                  <a:txBody>
                    <a:bodyPr/>
                    <a:lstStyle/>
                    <a:p>
                      <a:pPr algn="l" fontAlgn="b"/>
                      <a:r>
                        <a:rPr lang="en-US" sz="1000" b="0" i="0" u="none" strike="noStrike">
                          <a:solidFill>
                            <a:srgbClr val="000000"/>
                          </a:solidFill>
                          <a:effectLst/>
                          <a:latin typeface="Times New Roman" panose="02020603050405020304" pitchFamily="18" charset="0"/>
                        </a:rPr>
                        <a:t> </a:t>
                      </a:r>
                    </a:p>
                  </a:txBody>
                  <a:tcPr marL="4889" marR="4889" marT="488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995826270"/>
                  </a:ext>
                </a:extLst>
              </a:tr>
              <a:tr h="144195">
                <a:tc>
                  <a:txBody>
                    <a:bodyPr/>
                    <a:lstStyle/>
                    <a:p>
                      <a:pPr algn="l" fontAlgn="b"/>
                      <a:r>
                        <a:rPr lang="en-US" sz="1000" b="0" i="0" u="none" strike="noStrike" dirty="0">
                          <a:solidFill>
                            <a:srgbClr val="000000"/>
                          </a:solidFill>
                          <a:effectLst/>
                          <a:latin typeface="Times New Roman" panose="02020603050405020304" pitchFamily="18" charset="0"/>
                        </a:rPr>
                        <a:t> Single </a:t>
                      </a:r>
                    </a:p>
                  </a:txBody>
                  <a:tcPr marL="4889" marR="4889" marT="488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a:solidFill>
                          <a:srgbClr val="000000"/>
                        </a:solidFill>
                        <a:effectLst/>
                        <a:latin typeface="Times New Roman" panose="02020603050405020304" pitchFamily="18" charset="0"/>
                      </a:endParaRPr>
                    </a:p>
                  </a:txBody>
                  <a:tcPr marL="4889" marR="4889" marT="4889" marB="0" anchor="b">
                    <a:lnL>
                      <a:noFill/>
                    </a:lnL>
                    <a:lnR>
                      <a:noFill/>
                    </a:lnR>
                    <a:lnT>
                      <a:noFill/>
                    </a:lnT>
                    <a:lnB>
                      <a:noFill/>
                    </a:lnB>
                  </a:tcPr>
                </a:tc>
                <a:tc>
                  <a:txBody>
                    <a:bodyPr/>
                    <a:lstStyle/>
                    <a:p>
                      <a:pPr algn="l" fontAlgn="b"/>
                      <a:r>
                        <a:rPr lang="en-US" sz="1000" b="0" i="0" u="none" strike="noStrike">
                          <a:solidFill>
                            <a:srgbClr val="000000"/>
                          </a:solidFill>
                          <a:effectLst/>
                          <a:latin typeface="Times New Roman" panose="02020603050405020304" pitchFamily="18" charset="0"/>
                        </a:rPr>
                        <a:t> $      454 </a:t>
                      </a:r>
                    </a:p>
                  </a:txBody>
                  <a:tcPr marL="4889" marR="4889" marT="4889" marB="0" anchor="b">
                    <a:lnL>
                      <a:noFill/>
                    </a:lnL>
                    <a:lnR>
                      <a:noFill/>
                    </a:lnR>
                    <a:lnT>
                      <a:noFill/>
                    </a:lnT>
                    <a:lnB>
                      <a:noFill/>
                    </a:lnB>
                  </a:tcPr>
                </a:tc>
                <a:tc>
                  <a:txBody>
                    <a:bodyPr/>
                    <a:lstStyle/>
                    <a:p>
                      <a:pPr algn="l" fontAlgn="b"/>
                      <a:r>
                        <a:rPr lang="en-US" sz="1000" b="0" i="0" u="none" strike="noStrike">
                          <a:solidFill>
                            <a:srgbClr val="000000"/>
                          </a:solidFill>
                          <a:effectLst/>
                          <a:latin typeface="Times New Roman" panose="02020603050405020304" pitchFamily="18" charset="0"/>
                        </a:rPr>
                        <a:t> $      322 </a:t>
                      </a:r>
                    </a:p>
                  </a:txBody>
                  <a:tcPr marL="4889" marR="4889" marT="4889" marB="0" anchor="b">
                    <a:lnL>
                      <a:noFill/>
                    </a:lnL>
                    <a:lnR>
                      <a:noFill/>
                    </a:lnR>
                    <a:lnT>
                      <a:noFill/>
                    </a:lnT>
                    <a:lnB>
                      <a:noFill/>
                    </a:lnB>
                  </a:tcPr>
                </a:tc>
                <a:tc>
                  <a:txBody>
                    <a:bodyPr/>
                    <a:lstStyle/>
                    <a:p>
                      <a:pPr algn="l" fontAlgn="b"/>
                      <a:r>
                        <a:rPr lang="en-US" sz="1000" b="0" i="0" u="none" strike="noStrike" dirty="0">
                          <a:solidFill>
                            <a:srgbClr val="000000"/>
                          </a:solidFill>
                          <a:effectLst/>
                          <a:latin typeface="Times New Roman" panose="02020603050405020304" pitchFamily="18" charset="0"/>
                        </a:rPr>
                        <a:t> $      375 </a:t>
                      </a:r>
                    </a:p>
                  </a:txBody>
                  <a:tcPr marL="4889" marR="4889" marT="4889" marB="0" anchor="b">
                    <a:lnL>
                      <a:noFill/>
                    </a:lnL>
                    <a:lnR>
                      <a:noFill/>
                    </a:lnR>
                    <a:lnT>
                      <a:noFill/>
                    </a:lnT>
                    <a:lnB>
                      <a:noFill/>
                    </a:lnB>
                  </a:tcPr>
                </a:tc>
                <a:tc>
                  <a:txBody>
                    <a:bodyPr/>
                    <a:lstStyle/>
                    <a:p>
                      <a:pPr algn="l" fontAlgn="b"/>
                      <a:r>
                        <a:rPr lang="en-US" sz="1000" b="0" i="0" u="none" strike="noStrike" dirty="0">
                          <a:solidFill>
                            <a:srgbClr val="000000"/>
                          </a:solidFill>
                          <a:effectLst/>
                          <a:latin typeface="Times New Roman" panose="02020603050405020304" pitchFamily="18" charset="0"/>
                        </a:rPr>
                        <a:t> $      390 </a:t>
                      </a:r>
                    </a:p>
                  </a:txBody>
                  <a:tcPr marL="4889" marR="4889" marT="488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284384948"/>
                  </a:ext>
                </a:extLst>
              </a:tr>
              <a:tr h="144195">
                <a:tc>
                  <a:txBody>
                    <a:bodyPr/>
                    <a:lstStyle/>
                    <a:p>
                      <a:pPr algn="l" fontAlgn="b"/>
                      <a:r>
                        <a:rPr lang="en-US" sz="1000" b="0" i="0" u="none" strike="noStrike" dirty="0">
                          <a:solidFill>
                            <a:srgbClr val="000000"/>
                          </a:solidFill>
                          <a:effectLst/>
                          <a:latin typeface="Times New Roman" panose="02020603050405020304" pitchFamily="18" charset="0"/>
                        </a:rPr>
                        <a:t> Two </a:t>
                      </a:r>
                    </a:p>
                  </a:txBody>
                  <a:tcPr marL="4889" marR="4889" marT="488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a:solidFill>
                          <a:srgbClr val="000000"/>
                        </a:solidFill>
                        <a:effectLst/>
                        <a:latin typeface="Times New Roman" panose="02020603050405020304" pitchFamily="18" charset="0"/>
                      </a:endParaRPr>
                    </a:p>
                  </a:txBody>
                  <a:tcPr marL="4889" marR="4889" marT="4889" marB="0" anchor="b">
                    <a:lnL>
                      <a:noFill/>
                    </a:lnL>
                    <a:lnR>
                      <a:noFill/>
                    </a:lnR>
                    <a:lnT>
                      <a:noFill/>
                    </a:lnT>
                    <a:lnB>
                      <a:noFill/>
                    </a:lnB>
                  </a:tcPr>
                </a:tc>
                <a:tc>
                  <a:txBody>
                    <a:bodyPr/>
                    <a:lstStyle/>
                    <a:p>
                      <a:pPr algn="l" fontAlgn="b"/>
                      <a:r>
                        <a:rPr lang="en-US" sz="1000" b="0" i="0" u="none" strike="noStrike">
                          <a:solidFill>
                            <a:srgbClr val="000000"/>
                          </a:solidFill>
                          <a:effectLst/>
                          <a:latin typeface="Times New Roman" panose="02020603050405020304" pitchFamily="18" charset="0"/>
                        </a:rPr>
                        <a:t> $      568 </a:t>
                      </a:r>
                    </a:p>
                  </a:txBody>
                  <a:tcPr marL="4889" marR="4889" marT="4889" marB="0" anchor="b">
                    <a:lnL>
                      <a:noFill/>
                    </a:lnL>
                    <a:lnR>
                      <a:noFill/>
                    </a:lnR>
                    <a:lnT>
                      <a:noFill/>
                    </a:lnT>
                    <a:lnB>
                      <a:noFill/>
                    </a:lnB>
                  </a:tcPr>
                </a:tc>
                <a:tc>
                  <a:txBody>
                    <a:bodyPr/>
                    <a:lstStyle/>
                    <a:p>
                      <a:pPr algn="l" fontAlgn="b"/>
                      <a:r>
                        <a:rPr lang="en-US" sz="1000" b="0" i="0" u="none" strike="noStrike">
                          <a:solidFill>
                            <a:srgbClr val="000000"/>
                          </a:solidFill>
                          <a:effectLst/>
                          <a:latin typeface="Times New Roman" panose="02020603050405020304" pitchFamily="18" charset="0"/>
                        </a:rPr>
                        <a:t> $      402 </a:t>
                      </a:r>
                    </a:p>
                  </a:txBody>
                  <a:tcPr marL="4889" marR="4889" marT="4889" marB="0" anchor="b">
                    <a:lnL>
                      <a:noFill/>
                    </a:lnL>
                    <a:lnR>
                      <a:noFill/>
                    </a:lnR>
                    <a:lnT>
                      <a:noFill/>
                    </a:lnT>
                    <a:lnB>
                      <a:noFill/>
                    </a:lnB>
                  </a:tcPr>
                </a:tc>
                <a:tc>
                  <a:txBody>
                    <a:bodyPr/>
                    <a:lstStyle/>
                    <a:p>
                      <a:pPr algn="l" fontAlgn="b"/>
                      <a:r>
                        <a:rPr lang="en-US" sz="1000" b="0" i="0" u="none" strike="noStrike" dirty="0">
                          <a:solidFill>
                            <a:srgbClr val="000000"/>
                          </a:solidFill>
                          <a:effectLst/>
                          <a:latin typeface="Times New Roman" panose="02020603050405020304" pitchFamily="18" charset="0"/>
                        </a:rPr>
                        <a:t> $      469 </a:t>
                      </a:r>
                    </a:p>
                  </a:txBody>
                  <a:tcPr marL="4889" marR="4889" marT="4889" marB="0" anchor="b">
                    <a:lnL>
                      <a:noFill/>
                    </a:lnL>
                    <a:lnR>
                      <a:noFill/>
                    </a:lnR>
                    <a:lnT>
                      <a:noFill/>
                    </a:lnT>
                    <a:lnB>
                      <a:noFill/>
                    </a:lnB>
                  </a:tcPr>
                </a:tc>
                <a:tc>
                  <a:txBody>
                    <a:bodyPr/>
                    <a:lstStyle/>
                    <a:p>
                      <a:pPr algn="l" fontAlgn="b"/>
                      <a:r>
                        <a:rPr lang="en-US" sz="1000" b="0" i="0" u="none" strike="noStrike" dirty="0">
                          <a:solidFill>
                            <a:srgbClr val="000000"/>
                          </a:solidFill>
                          <a:effectLst/>
                          <a:latin typeface="Times New Roman" panose="02020603050405020304" pitchFamily="18" charset="0"/>
                        </a:rPr>
                        <a:t> $      487 </a:t>
                      </a:r>
                    </a:p>
                  </a:txBody>
                  <a:tcPr marL="4889" marR="4889" marT="488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226160650"/>
                  </a:ext>
                </a:extLst>
              </a:tr>
              <a:tr h="144195">
                <a:tc>
                  <a:txBody>
                    <a:bodyPr/>
                    <a:lstStyle/>
                    <a:p>
                      <a:pPr algn="l" fontAlgn="b"/>
                      <a:r>
                        <a:rPr lang="en-US" sz="1000" b="0" i="0" u="none" strike="noStrike" dirty="0">
                          <a:solidFill>
                            <a:srgbClr val="000000"/>
                          </a:solidFill>
                          <a:effectLst/>
                          <a:latin typeface="Times New Roman" panose="02020603050405020304" pitchFamily="18" charset="0"/>
                        </a:rPr>
                        <a:t> Three+ </a:t>
                      </a:r>
                    </a:p>
                  </a:txBody>
                  <a:tcPr marL="4889" marR="4889" marT="488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Times New Roman" panose="02020603050405020304" pitchFamily="18" charset="0"/>
                        </a:rPr>
                        <a:t> </a:t>
                      </a:r>
                    </a:p>
                  </a:txBody>
                  <a:tcPr marL="4889" marR="4889" marT="488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Times New Roman" panose="02020603050405020304" pitchFamily="18" charset="0"/>
                        </a:rPr>
                        <a:t> $      994 </a:t>
                      </a:r>
                    </a:p>
                  </a:txBody>
                  <a:tcPr marL="4889" marR="4889" marT="488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Times New Roman" panose="02020603050405020304" pitchFamily="18" charset="0"/>
                        </a:rPr>
                        <a:t> $      703 </a:t>
                      </a:r>
                    </a:p>
                  </a:txBody>
                  <a:tcPr marL="4889" marR="4889" marT="488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Times New Roman" panose="02020603050405020304" pitchFamily="18" charset="0"/>
                        </a:rPr>
                        <a:t> $      821 </a:t>
                      </a:r>
                    </a:p>
                  </a:txBody>
                  <a:tcPr marL="4889" marR="4889" marT="488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Times New Roman" panose="02020603050405020304" pitchFamily="18" charset="0"/>
                        </a:rPr>
                        <a:t> $      853 </a:t>
                      </a:r>
                    </a:p>
                  </a:txBody>
                  <a:tcPr marL="4889" marR="4889" marT="488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2329830"/>
                  </a:ext>
                </a:extLst>
              </a:tr>
            </a:tbl>
          </a:graphicData>
        </a:graphic>
      </p:graphicFrame>
    </p:spTree>
    <p:extLst>
      <p:ext uri="{BB962C8B-B14F-4D97-AF65-F5344CB8AC3E}">
        <p14:creationId xmlns:p14="http://schemas.microsoft.com/office/powerpoint/2010/main" val="31809585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9C241-39A8-4622-ABA2-41DA020FAFB4}"/>
              </a:ext>
            </a:extLst>
          </p:cNvPr>
          <p:cNvSpPr>
            <a:spLocks noGrp="1"/>
          </p:cNvSpPr>
          <p:nvPr>
            <p:ph type="title"/>
          </p:nvPr>
        </p:nvSpPr>
        <p:spPr/>
        <p:txBody>
          <a:bodyPr/>
          <a:lstStyle/>
          <a:p>
            <a:r>
              <a:rPr lang="en-US" dirty="0"/>
              <a:t>How Do We Get Total Family Income?</a:t>
            </a:r>
          </a:p>
        </p:txBody>
      </p:sp>
      <p:sp>
        <p:nvSpPr>
          <p:cNvPr id="3" name="Content Placeholder 2">
            <a:extLst>
              <a:ext uri="{FF2B5EF4-FFF2-40B4-BE49-F238E27FC236}">
                <a16:creationId xmlns:a16="http://schemas.microsoft.com/office/drawing/2014/main" id="{641FA5BE-21D7-4076-BA1A-12D2BA8D8099}"/>
              </a:ext>
            </a:extLst>
          </p:cNvPr>
          <p:cNvSpPr>
            <a:spLocks noGrp="1"/>
          </p:cNvSpPr>
          <p:nvPr>
            <p:ph idx="1"/>
          </p:nvPr>
        </p:nvSpPr>
        <p:spPr>
          <a:xfrm>
            <a:off x="838200" y="1534602"/>
            <a:ext cx="10515600" cy="4818490"/>
          </a:xfrm>
        </p:spPr>
        <p:txBody>
          <a:bodyPr>
            <a:normAutofit lnSpcReduction="10000"/>
          </a:bodyPr>
          <a:lstStyle/>
          <a:p>
            <a:r>
              <a:rPr lang="en-US" dirty="0"/>
              <a:t>Only applies if the spouse is covered by PEIA</a:t>
            </a:r>
          </a:p>
          <a:p>
            <a:r>
              <a:rPr lang="en-US" dirty="0"/>
              <a:t>Total family income is defined as the sum of both married spouses adjusted gross income.</a:t>
            </a:r>
          </a:p>
          <a:p>
            <a:pPr lvl="1"/>
            <a:r>
              <a:rPr lang="en-US" dirty="0"/>
              <a:t>Example:</a:t>
            </a:r>
          </a:p>
          <a:p>
            <a:pPr lvl="2"/>
            <a:r>
              <a:rPr lang="en-US" dirty="0"/>
              <a:t>Line 37 of Form 1040</a:t>
            </a:r>
          </a:p>
          <a:p>
            <a:pPr lvl="2"/>
            <a:r>
              <a:rPr lang="en-US" dirty="0"/>
              <a:t>Line 6 of Form 1040EZ</a:t>
            </a:r>
          </a:p>
          <a:p>
            <a:pPr lvl="2"/>
            <a:r>
              <a:rPr lang="en-US" dirty="0"/>
              <a:t>Line 21 of Form 1040A</a:t>
            </a:r>
          </a:p>
          <a:p>
            <a:r>
              <a:rPr lang="en-US" dirty="0"/>
              <a:t>The family income number to be used will be the higher of actual policy holder salaries or the sum of the family adjusted gross income</a:t>
            </a:r>
          </a:p>
          <a:p>
            <a:r>
              <a:rPr lang="en-US" dirty="0"/>
              <a:t>A form will be available to report total family income.  Failure to provide total family income on this form will cause a default to the highest income and premium tier.</a:t>
            </a:r>
          </a:p>
        </p:txBody>
      </p:sp>
    </p:spTree>
    <p:extLst>
      <p:ext uri="{BB962C8B-B14F-4D97-AF65-F5344CB8AC3E}">
        <p14:creationId xmlns:p14="http://schemas.microsoft.com/office/powerpoint/2010/main" val="42135645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a:t>Non-Medicare </a:t>
            </a:r>
            <a:r>
              <a:rPr lang="en-US" sz="3200" dirty="0"/>
              <a:t>Retiree and </a:t>
            </a:r>
            <a:r>
              <a:rPr lang="en-US" sz="3200"/>
              <a:t>Special Medicare Plan  Proposal</a:t>
            </a:r>
            <a:endParaRPr lang="en-US" sz="3200" dirty="0"/>
          </a:p>
        </p:txBody>
      </p:sp>
      <p:sp>
        <p:nvSpPr>
          <p:cNvPr id="3" name="Content Placeholder 2"/>
          <p:cNvSpPr>
            <a:spLocks noGrp="1"/>
          </p:cNvSpPr>
          <p:nvPr>
            <p:ph idx="1"/>
          </p:nvPr>
        </p:nvSpPr>
        <p:spPr/>
        <p:txBody>
          <a:bodyPr/>
          <a:lstStyle/>
          <a:p>
            <a:r>
              <a:rPr lang="en-US" dirty="0"/>
              <a:t>2% Rate Increase</a:t>
            </a:r>
          </a:p>
          <a:p>
            <a:r>
              <a:rPr lang="en-US" dirty="0"/>
              <a:t>Remove pharmacy deductible </a:t>
            </a:r>
          </a:p>
          <a:p>
            <a:r>
              <a:rPr lang="en-US" dirty="0"/>
              <a:t>Change pharmacy 2nd tier, Preferred Brand, from $25/$30 to 30% coinsurance  ($25 minimum, $100 maximum per 30-day script)</a:t>
            </a:r>
          </a:p>
          <a:p>
            <a:pPr lvl="1"/>
            <a:r>
              <a:rPr lang="en-US" dirty="0"/>
              <a:t>90-day supply of Preferred Brand would be 30% coinsurance ($50 minimum and $200 maximum</a:t>
            </a:r>
          </a:p>
          <a:p>
            <a:r>
              <a:rPr lang="en-US" dirty="0"/>
              <a:t>Pay by Person</a:t>
            </a:r>
          </a:p>
          <a:p>
            <a:endParaRPr lang="en-US" dirty="0"/>
          </a:p>
        </p:txBody>
      </p:sp>
    </p:spTree>
    <p:extLst>
      <p:ext uri="{BB962C8B-B14F-4D97-AF65-F5344CB8AC3E}">
        <p14:creationId xmlns:p14="http://schemas.microsoft.com/office/powerpoint/2010/main" val="31015731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Chart </a:t>
            </a:r>
            <a:r>
              <a:rPr lang="en-US"/>
              <a:t>for Pay by Person Non-Medicare and  Special Medicare Retiree Plans</a:t>
            </a:r>
            <a:endParaRPr lang="en-US" dirty="0"/>
          </a:p>
        </p:txBody>
      </p:sp>
      <p:sp>
        <p:nvSpPr>
          <p:cNvPr id="3" name="TextBox 2"/>
          <p:cNvSpPr txBox="1"/>
          <p:nvPr/>
        </p:nvSpPr>
        <p:spPr>
          <a:xfrm>
            <a:off x="6694415" y="6040073"/>
            <a:ext cx="4496499" cy="707886"/>
          </a:xfrm>
          <a:prstGeom prst="rect">
            <a:avLst/>
          </a:prstGeom>
          <a:noFill/>
        </p:spPr>
        <p:txBody>
          <a:bodyPr wrap="square" rtlCol="0">
            <a:spAutoFit/>
          </a:bodyPr>
          <a:lstStyle/>
          <a:p>
            <a:r>
              <a:rPr lang="en-US" sz="1000" b="1"/>
              <a:t>*The example numbers in the charts above are for illustrative purposes only and meant to provide general guidance.  These estimated numbers are subject to change based on several factors, and the final values will be published in the 2018 Shopper’s Guide.</a:t>
            </a:r>
            <a:endParaRPr lang="en-US" sz="100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60398226"/>
              </p:ext>
            </p:extLst>
          </p:nvPr>
        </p:nvGraphicFramePr>
        <p:xfrm>
          <a:off x="1426129" y="1820416"/>
          <a:ext cx="8707772" cy="3790950"/>
        </p:xfrm>
        <a:graphic>
          <a:graphicData uri="http://schemas.openxmlformats.org/drawingml/2006/table">
            <a:tbl>
              <a:tblPr>
                <a:tableStyleId>{5C22544A-7EE6-4342-B048-85BDC9FD1C3A}</a:tableStyleId>
              </a:tblPr>
              <a:tblGrid>
                <a:gridCol w="5056888">
                  <a:extLst>
                    <a:ext uri="{9D8B030D-6E8A-4147-A177-3AD203B41FA5}">
                      <a16:colId xmlns:a16="http://schemas.microsoft.com/office/drawing/2014/main" val="3228454065"/>
                    </a:ext>
                  </a:extLst>
                </a:gridCol>
                <a:gridCol w="1825442">
                  <a:extLst>
                    <a:ext uri="{9D8B030D-6E8A-4147-A177-3AD203B41FA5}">
                      <a16:colId xmlns:a16="http://schemas.microsoft.com/office/drawing/2014/main" val="1333118789"/>
                    </a:ext>
                  </a:extLst>
                </a:gridCol>
                <a:gridCol w="1825442">
                  <a:extLst>
                    <a:ext uri="{9D8B030D-6E8A-4147-A177-3AD203B41FA5}">
                      <a16:colId xmlns:a16="http://schemas.microsoft.com/office/drawing/2014/main" val="2096991763"/>
                    </a:ext>
                  </a:extLst>
                </a:gridCol>
              </a:tblGrid>
              <a:tr h="424868">
                <a:tc>
                  <a:txBody>
                    <a:bodyPr/>
                    <a:lstStyle/>
                    <a:p>
                      <a:pPr algn="l" fontAlgn="t"/>
                      <a:r>
                        <a:rPr lang="en-US" sz="1600" u="none" strike="noStrike">
                          <a:effectLst/>
                        </a:rPr>
                        <a:t> </a:t>
                      </a:r>
                      <a:endParaRPr lang="en-US" sz="1600" b="0" i="0" u="none" strike="noStrike">
                        <a:solidFill>
                          <a:srgbClr val="000000"/>
                        </a:solidFill>
                        <a:effectLst/>
                        <a:latin typeface="Times New Roman" panose="02020603050405020304" pitchFamily="18" charset="0"/>
                      </a:endParaRPr>
                    </a:p>
                  </a:txBody>
                  <a:tcPr marL="9525" marR="9525" marT="9525" marB="0"/>
                </a:tc>
                <a:tc>
                  <a:txBody>
                    <a:bodyPr/>
                    <a:lstStyle/>
                    <a:p>
                      <a:pPr algn="ctr" fontAlgn="b"/>
                      <a:r>
                        <a:rPr lang="en-US" sz="1600" u="sng" strike="noStrike">
                          <a:effectLst/>
                        </a:rPr>
                        <a:t>Non-Medicare Retired (Plan A)</a:t>
                      </a:r>
                      <a:endParaRPr lang="en-US" sz="1600" b="0" i="0" u="sng"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600" u="sng" strike="noStrike">
                          <a:effectLst/>
                        </a:rPr>
                        <a:t>Non-Medicare Retired (Plan B)</a:t>
                      </a:r>
                      <a:endParaRPr lang="en-US" sz="1600" b="0" i="0" u="sng" strike="noStrike">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3236925621"/>
                  </a:ext>
                </a:extLst>
              </a:tr>
              <a:tr h="237426">
                <a:tc>
                  <a:txBody>
                    <a:bodyPr/>
                    <a:lstStyle/>
                    <a:p>
                      <a:pPr algn="l" fontAlgn="t"/>
                      <a:endParaRPr lang="en-US" sz="1600" b="0" i="0" u="none" strike="noStrike">
                        <a:solidFill>
                          <a:srgbClr val="000000"/>
                        </a:solidFill>
                        <a:effectLst/>
                        <a:latin typeface="Times New Roman" panose="02020603050405020304" pitchFamily="18" charset="0"/>
                      </a:endParaRPr>
                    </a:p>
                  </a:txBody>
                  <a:tcPr marL="9525" marR="9525" marT="9525" marB="0"/>
                </a:tc>
                <a:tc>
                  <a:txBody>
                    <a:bodyPr/>
                    <a:lstStyle/>
                    <a:p>
                      <a:pPr algn="l" fontAlgn="t"/>
                      <a:endParaRPr lang="en-US" sz="1600" b="0" i="0" u="none" strike="noStrike">
                        <a:solidFill>
                          <a:srgbClr val="000000"/>
                        </a:solidFill>
                        <a:effectLst/>
                        <a:latin typeface="Times New Roman" panose="02020603050405020304" pitchFamily="18" charset="0"/>
                      </a:endParaRPr>
                    </a:p>
                  </a:txBody>
                  <a:tcPr marL="9525" marR="9525" marT="9525" marB="0"/>
                </a:tc>
                <a:tc>
                  <a:txBody>
                    <a:bodyPr/>
                    <a:lstStyle/>
                    <a:p>
                      <a:pPr algn="l" fontAlgn="t"/>
                      <a:endParaRPr lang="en-US" sz="1600" b="0" i="0" u="none" strike="noStrike">
                        <a:solidFill>
                          <a:srgbClr val="000000"/>
                        </a:solidFill>
                        <a:effectLst/>
                        <a:latin typeface="Times New Roman" panose="02020603050405020304" pitchFamily="18" charset="0"/>
                      </a:endParaRPr>
                    </a:p>
                  </a:txBody>
                  <a:tcPr marL="9525" marR="9525" marT="9525" marB="0"/>
                </a:tc>
                <a:extLst>
                  <a:ext uri="{0D108BD9-81ED-4DB2-BD59-A6C34878D82A}">
                    <a16:rowId xmlns:a16="http://schemas.microsoft.com/office/drawing/2014/main" val="2570392158"/>
                  </a:ext>
                </a:extLst>
              </a:tr>
              <a:tr h="237426">
                <a:tc>
                  <a:txBody>
                    <a:bodyPr/>
                    <a:lstStyle/>
                    <a:p>
                      <a:pPr algn="l" fontAlgn="t"/>
                      <a:r>
                        <a:rPr lang="en-US" sz="1600" u="none" strike="noStrike">
                          <a:effectLst/>
                        </a:rPr>
                        <a:t>Unsubsidized Premium</a:t>
                      </a:r>
                      <a:endParaRPr lang="en-US" sz="16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en-US" sz="1600" u="none" strike="noStrike">
                          <a:effectLst/>
                        </a:rPr>
                        <a:t>$1,183</a:t>
                      </a:r>
                      <a:endParaRPr lang="en-US" sz="16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en-US" sz="1600" u="none" strike="noStrike">
                          <a:effectLst/>
                        </a:rPr>
                        <a:t>$1,085</a:t>
                      </a:r>
                      <a:endParaRPr lang="en-US" sz="1600" b="0" i="0" u="none" strike="noStrike">
                        <a:solidFill>
                          <a:srgbClr val="000000"/>
                        </a:solidFill>
                        <a:effectLst/>
                        <a:latin typeface="Times New Roman" panose="02020603050405020304" pitchFamily="18" charset="0"/>
                      </a:endParaRPr>
                    </a:p>
                  </a:txBody>
                  <a:tcPr marL="9525" marR="9525" marT="9525" marB="0"/>
                </a:tc>
                <a:extLst>
                  <a:ext uri="{0D108BD9-81ED-4DB2-BD59-A6C34878D82A}">
                    <a16:rowId xmlns:a16="http://schemas.microsoft.com/office/drawing/2014/main" val="3261423710"/>
                  </a:ext>
                </a:extLst>
              </a:tr>
              <a:tr h="237426">
                <a:tc>
                  <a:txBody>
                    <a:bodyPr/>
                    <a:lstStyle/>
                    <a:p>
                      <a:pPr algn="l" fontAlgn="t"/>
                      <a:r>
                        <a:rPr lang="en-US" sz="1600" u="none" strike="noStrike">
                          <a:effectLst/>
                        </a:rPr>
                        <a:t>5-9 years</a:t>
                      </a:r>
                      <a:endParaRPr lang="en-US" sz="16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en-US" sz="1600" u="none" strike="noStrike">
                          <a:effectLst/>
                        </a:rPr>
                        <a:t>$948</a:t>
                      </a:r>
                      <a:endParaRPr lang="en-US" sz="16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en-US" sz="1600" u="none" strike="noStrike">
                          <a:effectLst/>
                        </a:rPr>
                        <a:t>$870</a:t>
                      </a:r>
                      <a:endParaRPr lang="en-US" sz="1600" b="0" i="0" u="none" strike="noStrike">
                        <a:solidFill>
                          <a:srgbClr val="000000"/>
                        </a:solidFill>
                        <a:effectLst/>
                        <a:latin typeface="Times New Roman" panose="02020603050405020304" pitchFamily="18" charset="0"/>
                      </a:endParaRPr>
                    </a:p>
                  </a:txBody>
                  <a:tcPr marL="9525" marR="9525" marT="9525" marB="0"/>
                </a:tc>
                <a:extLst>
                  <a:ext uri="{0D108BD9-81ED-4DB2-BD59-A6C34878D82A}">
                    <a16:rowId xmlns:a16="http://schemas.microsoft.com/office/drawing/2014/main" val="3378843725"/>
                  </a:ext>
                </a:extLst>
              </a:tr>
              <a:tr h="237426">
                <a:tc>
                  <a:txBody>
                    <a:bodyPr/>
                    <a:lstStyle/>
                    <a:p>
                      <a:pPr algn="l" fontAlgn="t"/>
                      <a:r>
                        <a:rPr lang="en-US" sz="1600" u="none" strike="noStrike">
                          <a:effectLst/>
                        </a:rPr>
                        <a:t>10-14 years</a:t>
                      </a:r>
                      <a:endParaRPr lang="en-US" sz="16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en-US" sz="1600" u="none" strike="noStrike">
                          <a:effectLst/>
                        </a:rPr>
                        <a:t>$730</a:t>
                      </a:r>
                      <a:endParaRPr lang="en-US" sz="16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en-US" sz="1600" u="none" strike="noStrike">
                          <a:effectLst/>
                        </a:rPr>
                        <a:t>$671</a:t>
                      </a:r>
                      <a:endParaRPr lang="en-US" sz="1600" b="0" i="0" u="none" strike="noStrike">
                        <a:solidFill>
                          <a:srgbClr val="000000"/>
                        </a:solidFill>
                        <a:effectLst/>
                        <a:latin typeface="Times New Roman" panose="02020603050405020304" pitchFamily="18" charset="0"/>
                      </a:endParaRPr>
                    </a:p>
                  </a:txBody>
                  <a:tcPr marL="9525" marR="9525" marT="9525" marB="0"/>
                </a:tc>
                <a:extLst>
                  <a:ext uri="{0D108BD9-81ED-4DB2-BD59-A6C34878D82A}">
                    <a16:rowId xmlns:a16="http://schemas.microsoft.com/office/drawing/2014/main" val="647179044"/>
                  </a:ext>
                </a:extLst>
              </a:tr>
              <a:tr h="237426">
                <a:tc>
                  <a:txBody>
                    <a:bodyPr/>
                    <a:lstStyle/>
                    <a:p>
                      <a:pPr algn="l" fontAlgn="t"/>
                      <a:r>
                        <a:rPr lang="en-US" sz="1600" u="none" strike="noStrike">
                          <a:effectLst/>
                        </a:rPr>
                        <a:t>15-19 years</a:t>
                      </a:r>
                      <a:endParaRPr lang="en-US" sz="16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en-US" sz="1600" u="none" strike="noStrike">
                          <a:effectLst/>
                        </a:rPr>
                        <a:t>$511</a:t>
                      </a:r>
                      <a:endParaRPr lang="en-US" sz="16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en-US" sz="1600" u="none" strike="noStrike">
                          <a:effectLst/>
                        </a:rPr>
                        <a:t>$470</a:t>
                      </a:r>
                      <a:endParaRPr lang="en-US" sz="1600" b="0" i="0" u="none" strike="noStrike">
                        <a:solidFill>
                          <a:srgbClr val="000000"/>
                        </a:solidFill>
                        <a:effectLst/>
                        <a:latin typeface="Times New Roman" panose="02020603050405020304" pitchFamily="18" charset="0"/>
                      </a:endParaRPr>
                    </a:p>
                  </a:txBody>
                  <a:tcPr marL="9525" marR="9525" marT="9525" marB="0"/>
                </a:tc>
                <a:extLst>
                  <a:ext uri="{0D108BD9-81ED-4DB2-BD59-A6C34878D82A}">
                    <a16:rowId xmlns:a16="http://schemas.microsoft.com/office/drawing/2014/main" val="1210822698"/>
                  </a:ext>
                </a:extLst>
              </a:tr>
              <a:tr h="237426">
                <a:tc>
                  <a:txBody>
                    <a:bodyPr/>
                    <a:lstStyle/>
                    <a:p>
                      <a:pPr algn="l" fontAlgn="t"/>
                      <a:r>
                        <a:rPr lang="en-US" sz="1600" u="none" strike="noStrike">
                          <a:effectLst/>
                        </a:rPr>
                        <a:t>20-24 years</a:t>
                      </a:r>
                      <a:endParaRPr lang="en-US" sz="16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en-US" sz="1600" u="none" strike="noStrike">
                          <a:effectLst/>
                        </a:rPr>
                        <a:t>$383</a:t>
                      </a:r>
                      <a:endParaRPr lang="en-US" sz="16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en-US" sz="1600" u="none" strike="noStrike">
                          <a:effectLst/>
                        </a:rPr>
                        <a:t>$352</a:t>
                      </a:r>
                      <a:endParaRPr lang="en-US" sz="1600" b="0" i="0" u="none" strike="noStrike">
                        <a:solidFill>
                          <a:srgbClr val="000000"/>
                        </a:solidFill>
                        <a:effectLst/>
                        <a:latin typeface="Times New Roman" panose="02020603050405020304" pitchFamily="18" charset="0"/>
                      </a:endParaRPr>
                    </a:p>
                  </a:txBody>
                  <a:tcPr marL="9525" marR="9525" marT="9525" marB="0"/>
                </a:tc>
                <a:extLst>
                  <a:ext uri="{0D108BD9-81ED-4DB2-BD59-A6C34878D82A}">
                    <a16:rowId xmlns:a16="http://schemas.microsoft.com/office/drawing/2014/main" val="1210695482"/>
                  </a:ext>
                </a:extLst>
              </a:tr>
              <a:tr h="237426">
                <a:tc>
                  <a:txBody>
                    <a:bodyPr/>
                    <a:lstStyle/>
                    <a:p>
                      <a:pPr algn="l" fontAlgn="t"/>
                      <a:r>
                        <a:rPr lang="en-US" sz="1600" u="none" strike="noStrike">
                          <a:effectLst/>
                        </a:rPr>
                        <a:t>25+ years2</a:t>
                      </a:r>
                      <a:endParaRPr lang="en-US" sz="16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en-US" sz="1600" u="none" strike="noStrike">
                          <a:effectLst/>
                        </a:rPr>
                        <a:t>$297</a:t>
                      </a:r>
                      <a:endParaRPr lang="en-US" sz="16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en-US" sz="1600" u="none" strike="noStrike">
                          <a:effectLst/>
                        </a:rPr>
                        <a:t>$272</a:t>
                      </a:r>
                      <a:endParaRPr lang="en-US" sz="1600" b="0" i="0" u="none" strike="noStrike">
                        <a:solidFill>
                          <a:srgbClr val="000000"/>
                        </a:solidFill>
                        <a:effectLst/>
                        <a:latin typeface="Times New Roman" panose="02020603050405020304" pitchFamily="18" charset="0"/>
                      </a:endParaRPr>
                    </a:p>
                  </a:txBody>
                  <a:tcPr marL="9525" marR="9525" marT="9525" marB="0"/>
                </a:tc>
                <a:extLst>
                  <a:ext uri="{0D108BD9-81ED-4DB2-BD59-A6C34878D82A}">
                    <a16:rowId xmlns:a16="http://schemas.microsoft.com/office/drawing/2014/main" val="1817979447"/>
                  </a:ext>
                </a:extLst>
              </a:tr>
              <a:tr h="237426">
                <a:tc>
                  <a:txBody>
                    <a:bodyPr/>
                    <a:lstStyle/>
                    <a:p>
                      <a:pPr algn="l" fontAlgn="t"/>
                      <a:endParaRPr lang="en-US" sz="16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endParaRPr lang="en-US" sz="16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endParaRPr lang="en-US" sz="1600" b="0" i="0" u="none" strike="noStrike">
                        <a:solidFill>
                          <a:srgbClr val="000000"/>
                        </a:solidFill>
                        <a:effectLst/>
                        <a:latin typeface="Times New Roman" panose="02020603050405020304" pitchFamily="18" charset="0"/>
                      </a:endParaRPr>
                    </a:p>
                  </a:txBody>
                  <a:tcPr marL="9525" marR="9525" marT="9525" marB="0"/>
                </a:tc>
                <a:extLst>
                  <a:ext uri="{0D108BD9-81ED-4DB2-BD59-A6C34878D82A}">
                    <a16:rowId xmlns:a16="http://schemas.microsoft.com/office/drawing/2014/main" val="3598596419"/>
                  </a:ext>
                </a:extLst>
              </a:tr>
              <a:tr h="237426">
                <a:tc>
                  <a:txBody>
                    <a:bodyPr/>
                    <a:lstStyle/>
                    <a:p>
                      <a:pPr algn="l" fontAlgn="t"/>
                      <a:r>
                        <a:rPr lang="en-US" sz="1600" u="none" strike="noStrike">
                          <a:effectLst/>
                        </a:rPr>
                        <a:t>Non-Medicare Spouse</a:t>
                      </a:r>
                      <a:endParaRPr lang="en-US" sz="16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en-US" sz="1600" u="none" strike="noStrike">
                          <a:effectLst/>
                        </a:rPr>
                        <a:t>$288</a:t>
                      </a:r>
                      <a:endParaRPr lang="en-US" sz="16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en-US" sz="1600" u="none" strike="noStrike">
                          <a:effectLst/>
                        </a:rPr>
                        <a:t>$265</a:t>
                      </a:r>
                      <a:endParaRPr lang="en-US" sz="1600" b="0" i="0" u="none" strike="noStrike">
                        <a:solidFill>
                          <a:srgbClr val="000000"/>
                        </a:solidFill>
                        <a:effectLst/>
                        <a:latin typeface="Times New Roman" panose="02020603050405020304" pitchFamily="18" charset="0"/>
                      </a:endParaRPr>
                    </a:p>
                  </a:txBody>
                  <a:tcPr marL="9525" marR="9525" marT="9525" marB="0"/>
                </a:tc>
                <a:extLst>
                  <a:ext uri="{0D108BD9-81ED-4DB2-BD59-A6C34878D82A}">
                    <a16:rowId xmlns:a16="http://schemas.microsoft.com/office/drawing/2014/main" val="1409049101"/>
                  </a:ext>
                </a:extLst>
              </a:tr>
              <a:tr h="237426">
                <a:tc>
                  <a:txBody>
                    <a:bodyPr/>
                    <a:lstStyle/>
                    <a:p>
                      <a:pPr algn="l" fontAlgn="t"/>
                      <a:r>
                        <a:rPr lang="en-US" sz="1600" u="none" strike="noStrike">
                          <a:effectLst/>
                        </a:rPr>
                        <a:t>Medicare Spouse</a:t>
                      </a:r>
                      <a:endParaRPr lang="en-US" sz="16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en-US" sz="1600" u="none" strike="noStrike">
                          <a:effectLst/>
                        </a:rPr>
                        <a:t>$115</a:t>
                      </a:r>
                      <a:endParaRPr lang="en-US" sz="16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en-US" sz="1600" u="none" strike="noStrike">
                          <a:effectLst/>
                        </a:rPr>
                        <a:t>$106</a:t>
                      </a:r>
                      <a:endParaRPr lang="en-US" sz="1600" b="0" i="0" u="none" strike="noStrike">
                        <a:solidFill>
                          <a:srgbClr val="000000"/>
                        </a:solidFill>
                        <a:effectLst/>
                        <a:latin typeface="Times New Roman" panose="02020603050405020304" pitchFamily="18" charset="0"/>
                      </a:endParaRPr>
                    </a:p>
                  </a:txBody>
                  <a:tcPr marL="9525" marR="9525" marT="9525" marB="0"/>
                </a:tc>
                <a:extLst>
                  <a:ext uri="{0D108BD9-81ED-4DB2-BD59-A6C34878D82A}">
                    <a16:rowId xmlns:a16="http://schemas.microsoft.com/office/drawing/2014/main" val="4159680356"/>
                  </a:ext>
                </a:extLst>
              </a:tr>
              <a:tr h="237426">
                <a:tc>
                  <a:txBody>
                    <a:bodyPr/>
                    <a:lstStyle/>
                    <a:p>
                      <a:pPr algn="l" fontAlgn="t"/>
                      <a:r>
                        <a:rPr lang="en-US" sz="1600" u="none" strike="noStrike">
                          <a:effectLst/>
                        </a:rPr>
                        <a:t>Non-Medicare Dependent 21+</a:t>
                      </a:r>
                      <a:endParaRPr lang="en-US" sz="16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en-US" sz="1600" u="none" strike="noStrike">
                          <a:effectLst/>
                        </a:rPr>
                        <a:t>$95</a:t>
                      </a:r>
                      <a:endParaRPr lang="en-US" sz="16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en-US" sz="1600" u="none" strike="noStrike">
                          <a:effectLst/>
                        </a:rPr>
                        <a:t>$88</a:t>
                      </a:r>
                      <a:endParaRPr lang="en-US" sz="1600" b="0" i="0" u="none" strike="noStrike">
                        <a:solidFill>
                          <a:srgbClr val="000000"/>
                        </a:solidFill>
                        <a:effectLst/>
                        <a:latin typeface="Times New Roman" panose="02020603050405020304" pitchFamily="18" charset="0"/>
                      </a:endParaRPr>
                    </a:p>
                  </a:txBody>
                  <a:tcPr marL="9525" marR="9525" marT="9525" marB="0"/>
                </a:tc>
                <a:extLst>
                  <a:ext uri="{0D108BD9-81ED-4DB2-BD59-A6C34878D82A}">
                    <a16:rowId xmlns:a16="http://schemas.microsoft.com/office/drawing/2014/main" val="1481362700"/>
                  </a:ext>
                </a:extLst>
              </a:tr>
              <a:tr h="249923">
                <a:tc>
                  <a:txBody>
                    <a:bodyPr/>
                    <a:lstStyle/>
                    <a:p>
                      <a:pPr algn="l" fontAlgn="t"/>
                      <a:r>
                        <a:rPr lang="en-US" sz="1600" u="none" strike="noStrike">
                          <a:effectLst/>
                        </a:rPr>
                        <a:t>Non-Medicare Dependent Under 21 (3 max)</a:t>
                      </a:r>
                      <a:endParaRPr lang="en-US" sz="16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en-US" sz="1600" u="none" strike="noStrike">
                          <a:effectLst/>
                        </a:rPr>
                        <a:t>$67</a:t>
                      </a:r>
                      <a:endParaRPr lang="en-US" sz="16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en-US" sz="1600" u="none" strike="noStrike">
                          <a:effectLst/>
                        </a:rPr>
                        <a:t>$61</a:t>
                      </a:r>
                      <a:endParaRPr lang="en-US" sz="1600" b="0" i="0" u="none" strike="noStrike">
                        <a:solidFill>
                          <a:srgbClr val="000000"/>
                        </a:solidFill>
                        <a:effectLst/>
                        <a:latin typeface="Times New Roman" panose="02020603050405020304" pitchFamily="18" charset="0"/>
                      </a:endParaRPr>
                    </a:p>
                  </a:txBody>
                  <a:tcPr marL="9525" marR="9525" marT="9525" marB="0"/>
                </a:tc>
                <a:extLst>
                  <a:ext uri="{0D108BD9-81ED-4DB2-BD59-A6C34878D82A}">
                    <a16:rowId xmlns:a16="http://schemas.microsoft.com/office/drawing/2014/main" val="1880685081"/>
                  </a:ext>
                </a:extLst>
              </a:tr>
              <a:tr h="237426">
                <a:tc>
                  <a:txBody>
                    <a:bodyPr/>
                    <a:lstStyle/>
                    <a:p>
                      <a:pPr algn="l" fontAlgn="t"/>
                      <a:r>
                        <a:rPr lang="en-US" sz="1600" u="none" strike="noStrike">
                          <a:effectLst/>
                        </a:rPr>
                        <a:t>Medicare Dependent</a:t>
                      </a:r>
                      <a:endParaRPr lang="en-US" sz="16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en-US" sz="1600" u="none" strike="noStrike">
                          <a:effectLst/>
                        </a:rPr>
                        <a:t>$104</a:t>
                      </a:r>
                      <a:endParaRPr lang="en-US" sz="16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en-US" sz="1600" u="none" strike="noStrike" dirty="0">
                          <a:effectLst/>
                        </a:rPr>
                        <a:t>$95</a:t>
                      </a:r>
                      <a:endParaRPr lang="en-US" sz="1600" b="0" i="0" u="none" strike="noStrike" dirty="0">
                        <a:solidFill>
                          <a:srgbClr val="000000"/>
                        </a:solidFill>
                        <a:effectLst/>
                        <a:latin typeface="Times New Roman" panose="02020603050405020304" pitchFamily="18" charset="0"/>
                      </a:endParaRPr>
                    </a:p>
                  </a:txBody>
                  <a:tcPr marL="9525" marR="9525" marT="9525" marB="0"/>
                </a:tc>
                <a:extLst>
                  <a:ext uri="{0D108BD9-81ED-4DB2-BD59-A6C34878D82A}">
                    <a16:rowId xmlns:a16="http://schemas.microsoft.com/office/drawing/2014/main" val="721372482"/>
                  </a:ext>
                </a:extLst>
              </a:tr>
            </a:tbl>
          </a:graphicData>
        </a:graphic>
      </p:graphicFrame>
    </p:spTree>
    <p:extLst>
      <p:ext uri="{BB962C8B-B14F-4D97-AF65-F5344CB8AC3E}">
        <p14:creationId xmlns:p14="http://schemas.microsoft.com/office/powerpoint/2010/main" val="4064727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Medicare </a:t>
            </a:r>
            <a:r>
              <a:rPr lang="en-US"/>
              <a:t>Retiree Proposal (Humana)</a:t>
            </a:r>
            <a:endParaRPr lang="en-US" dirty="0"/>
          </a:p>
        </p:txBody>
      </p:sp>
      <p:sp>
        <p:nvSpPr>
          <p:cNvPr id="3" name="Content Placeholder 2"/>
          <p:cNvSpPr>
            <a:spLocks noGrp="1"/>
          </p:cNvSpPr>
          <p:nvPr>
            <p:ph idx="1"/>
          </p:nvPr>
        </p:nvSpPr>
        <p:spPr/>
        <p:txBody>
          <a:bodyPr>
            <a:normAutofit/>
          </a:bodyPr>
          <a:lstStyle/>
          <a:p>
            <a:r>
              <a:rPr lang="en-US" dirty="0"/>
              <a:t>2% Rate Increase</a:t>
            </a:r>
          </a:p>
          <a:p>
            <a:r>
              <a:rPr lang="en-US" dirty="0"/>
              <a:t>Remove pharmacy deductible</a:t>
            </a:r>
          </a:p>
          <a:p>
            <a:r>
              <a:rPr lang="en-US" dirty="0"/>
              <a:t>Increase Generic tier from $5 to $10</a:t>
            </a:r>
          </a:p>
          <a:p>
            <a:r>
              <a:rPr lang="en-US" dirty="0"/>
              <a:t>Change pharmacy 2nd tier, Preferred Brand, from $15/$20 to 30% coinsurance  ($25 minimum, $100 maximum per 30-day script)</a:t>
            </a:r>
          </a:p>
          <a:p>
            <a:pPr lvl="1"/>
            <a:r>
              <a:rPr lang="en-US" dirty="0"/>
              <a:t>90-day supply of Preferred Brand would be 30% coinsurance ($50 minimum and $200 maximum</a:t>
            </a:r>
          </a:p>
          <a:p>
            <a:r>
              <a:rPr lang="en-US" dirty="0"/>
              <a:t>Pay by Person</a:t>
            </a:r>
          </a:p>
          <a:p>
            <a:endParaRPr lang="en-US" dirty="0"/>
          </a:p>
        </p:txBody>
      </p:sp>
    </p:spTree>
    <p:extLst>
      <p:ext uri="{BB962C8B-B14F-4D97-AF65-F5344CB8AC3E}">
        <p14:creationId xmlns:p14="http://schemas.microsoft.com/office/powerpoint/2010/main" val="14231208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Chart </a:t>
            </a:r>
            <a:r>
              <a:rPr lang="en-US"/>
              <a:t>for Pay by Person -- Medicare</a:t>
            </a:r>
            <a:endParaRPr lang="en-US" dirty="0"/>
          </a:p>
        </p:txBody>
      </p:sp>
      <p:sp>
        <p:nvSpPr>
          <p:cNvPr id="3" name="TextBox 2"/>
          <p:cNvSpPr txBox="1"/>
          <p:nvPr/>
        </p:nvSpPr>
        <p:spPr>
          <a:xfrm>
            <a:off x="7558481" y="5987329"/>
            <a:ext cx="4337108" cy="707886"/>
          </a:xfrm>
          <a:prstGeom prst="rect">
            <a:avLst/>
          </a:prstGeom>
          <a:noFill/>
        </p:spPr>
        <p:txBody>
          <a:bodyPr wrap="square" rtlCol="0">
            <a:spAutoFit/>
          </a:bodyPr>
          <a:lstStyle/>
          <a:p>
            <a:r>
              <a:rPr lang="en-US" sz="1000" b="1"/>
              <a:t>*The example numbers in the charts above are for illustrative purposes only and meant to provide general guidance.  These estimated numbers are subject to change based on several factors, and the final values will be published in the 2018 Shopper’s Guide.</a:t>
            </a:r>
            <a:endParaRPr lang="en-US" sz="1000"/>
          </a:p>
        </p:txBody>
      </p:sp>
      <p:graphicFrame>
        <p:nvGraphicFramePr>
          <p:cNvPr id="4" name="Table 3"/>
          <p:cNvGraphicFramePr>
            <a:graphicFrameLocks noGrp="1"/>
          </p:cNvGraphicFramePr>
          <p:nvPr>
            <p:extLst>
              <p:ext uri="{D42A27DB-BD31-4B8C-83A1-F6EECF244321}">
                <p14:modId xmlns:p14="http://schemas.microsoft.com/office/powerpoint/2010/main" val="735998192"/>
              </p:ext>
            </p:extLst>
          </p:nvPr>
        </p:nvGraphicFramePr>
        <p:xfrm>
          <a:off x="1325462" y="1459679"/>
          <a:ext cx="8053432" cy="4208412"/>
        </p:xfrm>
        <a:graphic>
          <a:graphicData uri="http://schemas.openxmlformats.org/drawingml/2006/table">
            <a:tbl>
              <a:tblPr>
                <a:tableStyleId>{5C22544A-7EE6-4342-B048-85BDC9FD1C3A}</a:tableStyleId>
              </a:tblPr>
              <a:tblGrid>
                <a:gridCol w="4698778">
                  <a:extLst>
                    <a:ext uri="{9D8B030D-6E8A-4147-A177-3AD203B41FA5}">
                      <a16:colId xmlns:a16="http://schemas.microsoft.com/office/drawing/2014/main" val="94254912"/>
                    </a:ext>
                  </a:extLst>
                </a:gridCol>
                <a:gridCol w="1677327">
                  <a:extLst>
                    <a:ext uri="{9D8B030D-6E8A-4147-A177-3AD203B41FA5}">
                      <a16:colId xmlns:a16="http://schemas.microsoft.com/office/drawing/2014/main" val="787561058"/>
                    </a:ext>
                  </a:extLst>
                </a:gridCol>
                <a:gridCol w="1677327">
                  <a:extLst>
                    <a:ext uri="{9D8B030D-6E8A-4147-A177-3AD203B41FA5}">
                      <a16:colId xmlns:a16="http://schemas.microsoft.com/office/drawing/2014/main" val="1427065766"/>
                    </a:ext>
                  </a:extLst>
                </a:gridCol>
              </a:tblGrid>
              <a:tr h="636390">
                <a:tc>
                  <a:txBody>
                    <a:bodyPr/>
                    <a:lstStyle/>
                    <a:p>
                      <a:pPr algn="l" fontAlgn="t"/>
                      <a:r>
                        <a:rPr lang="en-US" sz="1600" u="none" strike="noStrike">
                          <a:effectLst/>
                        </a:rPr>
                        <a:t> </a:t>
                      </a:r>
                      <a:endParaRPr lang="en-US" sz="1600" b="0" i="0" u="none" strike="noStrike">
                        <a:solidFill>
                          <a:srgbClr val="000000"/>
                        </a:solidFill>
                        <a:effectLst/>
                        <a:latin typeface="Times New Roman" panose="02020603050405020304" pitchFamily="18" charset="0"/>
                      </a:endParaRPr>
                    </a:p>
                  </a:txBody>
                  <a:tcPr marL="9525" marR="9525" marT="9525" marB="0"/>
                </a:tc>
                <a:tc>
                  <a:txBody>
                    <a:bodyPr/>
                    <a:lstStyle/>
                    <a:p>
                      <a:pPr algn="ctr" fontAlgn="b"/>
                      <a:r>
                        <a:rPr lang="en-US" sz="1600" u="sng" strike="noStrike">
                          <a:effectLst/>
                        </a:rPr>
                        <a:t>Medicare Humana/PEIA PLAN 1</a:t>
                      </a:r>
                      <a:endParaRPr lang="en-US" sz="1600" b="0" i="0" u="sng"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600" u="sng" strike="noStrike">
                          <a:effectLst/>
                        </a:rPr>
                        <a:t>Medicare Humana/PEIA PLAN 2</a:t>
                      </a:r>
                      <a:endParaRPr lang="en-US" sz="1600" b="0" i="0" u="sng" strike="noStrike">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693583708"/>
                  </a:ext>
                </a:extLst>
              </a:tr>
              <a:tr h="217584">
                <a:tc>
                  <a:txBody>
                    <a:bodyPr/>
                    <a:lstStyle/>
                    <a:p>
                      <a:pPr algn="l" fontAlgn="t"/>
                      <a:endParaRPr lang="en-US" sz="1600" b="0" i="0" u="none" strike="noStrike">
                        <a:solidFill>
                          <a:srgbClr val="000000"/>
                        </a:solidFill>
                        <a:effectLst/>
                        <a:latin typeface="Times New Roman" panose="02020603050405020304" pitchFamily="18" charset="0"/>
                      </a:endParaRPr>
                    </a:p>
                  </a:txBody>
                  <a:tcPr marL="9525" marR="9525" marT="9525" marB="0"/>
                </a:tc>
                <a:tc>
                  <a:txBody>
                    <a:bodyPr/>
                    <a:lstStyle/>
                    <a:p>
                      <a:pPr algn="l" fontAlgn="t"/>
                      <a:endParaRPr lang="en-US" sz="1600" b="0" i="0" u="none" strike="noStrike">
                        <a:solidFill>
                          <a:srgbClr val="000000"/>
                        </a:solidFill>
                        <a:effectLst/>
                        <a:latin typeface="Times New Roman" panose="02020603050405020304" pitchFamily="18" charset="0"/>
                      </a:endParaRPr>
                    </a:p>
                  </a:txBody>
                  <a:tcPr marL="9525" marR="9525" marT="9525" marB="0"/>
                </a:tc>
                <a:tc>
                  <a:txBody>
                    <a:bodyPr/>
                    <a:lstStyle/>
                    <a:p>
                      <a:pPr algn="l" fontAlgn="t"/>
                      <a:endParaRPr lang="en-US" sz="1600" b="0" i="0" u="none" strike="noStrike">
                        <a:solidFill>
                          <a:srgbClr val="000000"/>
                        </a:solidFill>
                        <a:effectLst/>
                        <a:latin typeface="Times New Roman" panose="02020603050405020304" pitchFamily="18" charset="0"/>
                      </a:endParaRPr>
                    </a:p>
                  </a:txBody>
                  <a:tcPr marL="9525" marR="9525" marT="9525" marB="0"/>
                </a:tc>
                <a:extLst>
                  <a:ext uri="{0D108BD9-81ED-4DB2-BD59-A6C34878D82A}">
                    <a16:rowId xmlns:a16="http://schemas.microsoft.com/office/drawing/2014/main" val="1910856523"/>
                  </a:ext>
                </a:extLst>
              </a:tr>
              <a:tr h="217584">
                <a:tc>
                  <a:txBody>
                    <a:bodyPr/>
                    <a:lstStyle/>
                    <a:p>
                      <a:pPr algn="l" fontAlgn="t"/>
                      <a:r>
                        <a:rPr lang="en-US" sz="1600" u="none" strike="noStrike">
                          <a:effectLst/>
                        </a:rPr>
                        <a:t>Hired on or after July 1, 2010</a:t>
                      </a:r>
                      <a:endParaRPr lang="en-US" sz="16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en-US" sz="1600" u="none" strike="noStrike">
                          <a:effectLst/>
                        </a:rPr>
                        <a:t>$467</a:t>
                      </a:r>
                      <a:endParaRPr lang="en-US" sz="16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en-US" sz="1600" u="none" strike="noStrike">
                          <a:effectLst/>
                        </a:rPr>
                        <a:t>$435</a:t>
                      </a:r>
                      <a:endParaRPr lang="en-US" sz="1600" b="0" i="0" u="none" strike="noStrike">
                        <a:solidFill>
                          <a:srgbClr val="000000"/>
                        </a:solidFill>
                        <a:effectLst/>
                        <a:latin typeface="Times New Roman" panose="02020603050405020304" pitchFamily="18" charset="0"/>
                      </a:endParaRPr>
                    </a:p>
                  </a:txBody>
                  <a:tcPr marL="9525" marR="9525" marT="9525" marB="0"/>
                </a:tc>
                <a:extLst>
                  <a:ext uri="{0D108BD9-81ED-4DB2-BD59-A6C34878D82A}">
                    <a16:rowId xmlns:a16="http://schemas.microsoft.com/office/drawing/2014/main" val="1795293406"/>
                  </a:ext>
                </a:extLst>
              </a:tr>
              <a:tr h="217584">
                <a:tc>
                  <a:txBody>
                    <a:bodyPr/>
                    <a:lstStyle/>
                    <a:p>
                      <a:pPr algn="l" fontAlgn="t"/>
                      <a:r>
                        <a:rPr lang="en-US" sz="1600" u="none" strike="noStrike">
                          <a:effectLst/>
                        </a:rPr>
                        <a:t>5 to 9 years</a:t>
                      </a:r>
                      <a:endParaRPr lang="en-US" sz="16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en-US" sz="1600" u="none" strike="noStrike">
                          <a:effectLst/>
                        </a:rPr>
                        <a:t>$425</a:t>
                      </a:r>
                      <a:endParaRPr lang="en-US" sz="16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en-US" sz="1600" u="none" strike="noStrike">
                          <a:effectLst/>
                        </a:rPr>
                        <a:t>$391</a:t>
                      </a:r>
                      <a:endParaRPr lang="en-US" sz="1600" b="0" i="0" u="none" strike="noStrike">
                        <a:solidFill>
                          <a:srgbClr val="000000"/>
                        </a:solidFill>
                        <a:effectLst/>
                        <a:latin typeface="Times New Roman" panose="02020603050405020304" pitchFamily="18" charset="0"/>
                      </a:endParaRPr>
                    </a:p>
                  </a:txBody>
                  <a:tcPr marL="9525" marR="9525" marT="9525" marB="0"/>
                </a:tc>
                <a:extLst>
                  <a:ext uri="{0D108BD9-81ED-4DB2-BD59-A6C34878D82A}">
                    <a16:rowId xmlns:a16="http://schemas.microsoft.com/office/drawing/2014/main" val="1986635154"/>
                  </a:ext>
                </a:extLst>
              </a:tr>
              <a:tr h="217584">
                <a:tc>
                  <a:txBody>
                    <a:bodyPr/>
                    <a:lstStyle/>
                    <a:p>
                      <a:pPr algn="l" fontAlgn="t"/>
                      <a:r>
                        <a:rPr lang="en-US" sz="1600" u="none" strike="noStrike">
                          <a:effectLst/>
                        </a:rPr>
                        <a:t>10 to 14 years</a:t>
                      </a:r>
                      <a:endParaRPr lang="en-US" sz="16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en-US" sz="1600" u="none" strike="noStrike">
                          <a:effectLst/>
                        </a:rPr>
                        <a:t>$313</a:t>
                      </a:r>
                      <a:endParaRPr lang="en-US" sz="16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en-US" sz="1600" u="none" strike="noStrike">
                          <a:effectLst/>
                        </a:rPr>
                        <a:t>$285</a:t>
                      </a:r>
                      <a:endParaRPr lang="en-US" sz="1600" b="0" i="0" u="none" strike="noStrike">
                        <a:solidFill>
                          <a:srgbClr val="000000"/>
                        </a:solidFill>
                        <a:effectLst/>
                        <a:latin typeface="Times New Roman" panose="02020603050405020304" pitchFamily="18" charset="0"/>
                      </a:endParaRPr>
                    </a:p>
                  </a:txBody>
                  <a:tcPr marL="9525" marR="9525" marT="9525" marB="0"/>
                </a:tc>
                <a:extLst>
                  <a:ext uri="{0D108BD9-81ED-4DB2-BD59-A6C34878D82A}">
                    <a16:rowId xmlns:a16="http://schemas.microsoft.com/office/drawing/2014/main" val="4041868911"/>
                  </a:ext>
                </a:extLst>
              </a:tr>
              <a:tr h="217584">
                <a:tc>
                  <a:txBody>
                    <a:bodyPr/>
                    <a:lstStyle/>
                    <a:p>
                      <a:pPr algn="l" fontAlgn="t"/>
                      <a:r>
                        <a:rPr lang="en-US" sz="1600" u="none" strike="noStrike">
                          <a:effectLst/>
                        </a:rPr>
                        <a:t>15 to 19 years</a:t>
                      </a:r>
                      <a:endParaRPr lang="en-US" sz="16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en-US" sz="1600" u="none" strike="noStrike">
                          <a:effectLst/>
                        </a:rPr>
                        <a:t>$201</a:t>
                      </a:r>
                      <a:endParaRPr lang="en-US" sz="16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en-US" sz="1600" u="none" strike="noStrike">
                          <a:effectLst/>
                        </a:rPr>
                        <a:t>$181</a:t>
                      </a:r>
                      <a:endParaRPr lang="en-US" sz="1600" b="0" i="0" u="none" strike="noStrike">
                        <a:solidFill>
                          <a:srgbClr val="000000"/>
                        </a:solidFill>
                        <a:effectLst/>
                        <a:latin typeface="Times New Roman" panose="02020603050405020304" pitchFamily="18" charset="0"/>
                      </a:endParaRPr>
                    </a:p>
                  </a:txBody>
                  <a:tcPr marL="9525" marR="9525" marT="9525" marB="0"/>
                </a:tc>
                <a:extLst>
                  <a:ext uri="{0D108BD9-81ED-4DB2-BD59-A6C34878D82A}">
                    <a16:rowId xmlns:a16="http://schemas.microsoft.com/office/drawing/2014/main" val="3824109528"/>
                  </a:ext>
                </a:extLst>
              </a:tr>
              <a:tr h="217584">
                <a:tc>
                  <a:txBody>
                    <a:bodyPr/>
                    <a:lstStyle/>
                    <a:p>
                      <a:pPr algn="l" fontAlgn="t"/>
                      <a:r>
                        <a:rPr lang="en-US" sz="1600" u="none" strike="noStrike">
                          <a:effectLst/>
                        </a:rPr>
                        <a:t>20 to 24 years</a:t>
                      </a:r>
                      <a:endParaRPr lang="en-US" sz="16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en-US" sz="1600" u="none" strike="noStrike">
                          <a:effectLst/>
                        </a:rPr>
                        <a:t>$135</a:t>
                      </a:r>
                      <a:endParaRPr lang="en-US" sz="16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en-US" sz="1600" u="none" strike="noStrike" dirty="0">
                          <a:effectLst/>
                        </a:rPr>
                        <a:t>$119</a:t>
                      </a:r>
                      <a:endParaRPr lang="en-US" sz="1600" b="0" i="0" u="none" strike="noStrike" dirty="0">
                        <a:solidFill>
                          <a:srgbClr val="000000"/>
                        </a:solidFill>
                        <a:effectLst/>
                        <a:latin typeface="Times New Roman" panose="02020603050405020304" pitchFamily="18" charset="0"/>
                      </a:endParaRPr>
                    </a:p>
                  </a:txBody>
                  <a:tcPr marL="9525" marR="9525" marT="9525" marB="0"/>
                </a:tc>
                <a:extLst>
                  <a:ext uri="{0D108BD9-81ED-4DB2-BD59-A6C34878D82A}">
                    <a16:rowId xmlns:a16="http://schemas.microsoft.com/office/drawing/2014/main" val="789864723"/>
                  </a:ext>
                </a:extLst>
              </a:tr>
              <a:tr h="217584">
                <a:tc>
                  <a:txBody>
                    <a:bodyPr/>
                    <a:lstStyle/>
                    <a:p>
                      <a:pPr algn="l" fontAlgn="t"/>
                      <a:r>
                        <a:rPr lang="en-US" sz="1600" u="none" strike="noStrike">
                          <a:effectLst/>
                        </a:rPr>
                        <a:t>25 or more years</a:t>
                      </a:r>
                      <a:endParaRPr lang="en-US" sz="16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en-US" sz="1600" u="none" strike="noStrike">
                          <a:effectLst/>
                        </a:rPr>
                        <a:t>$90</a:t>
                      </a:r>
                      <a:endParaRPr lang="en-US" sz="16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en-US" sz="1600" u="none" strike="noStrike">
                          <a:effectLst/>
                        </a:rPr>
                        <a:t>$78</a:t>
                      </a:r>
                      <a:endParaRPr lang="en-US" sz="1600" b="0" i="0" u="none" strike="noStrike">
                        <a:solidFill>
                          <a:srgbClr val="000000"/>
                        </a:solidFill>
                        <a:effectLst/>
                        <a:latin typeface="Times New Roman" panose="02020603050405020304" pitchFamily="18" charset="0"/>
                      </a:endParaRPr>
                    </a:p>
                  </a:txBody>
                  <a:tcPr marL="9525" marR="9525" marT="9525" marB="0"/>
                </a:tc>
                <a:extLst>
                  <a:ext uri="{0D108BD9-81ED-4DB2-BD59-A6C34878D82A}">
                    <a16:rowId xmlns:a16="http://schemas.microsoft.com/office/drawing/2014/main" val="2871935443"/>
                  </a:ext>
                </a:extLst>
              </a:tr>
              <a:tr h="217584">
                <a:tc>
                  <a:txBody>
                    <a:bodyPr/>
                    <a:lstStyle/>
                    <a:p>
                      <a:pPr algn="l" fontAlgn="t"/>
                      <a:endParaRPr lang="en-US" sz="16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endParaRPr lang="en-US" sz="16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endParaRPr lang="en-US" sz="1600" b="0" i="0" u="none" strike="noStrike">
                        <a:solidFill>
                          <a:srgbClr val="000000"/>
                        </a:solidFill>
                        <a:effectLst/>
                        <a:latin typeface="Times New Roman" panose="02020603050405020304" pitchFamily="18" charset="0"/>
                      </a:endParaRPr>
                    </a:p>
                  </a:txBody>
                  <a:tcPr marL="9525" marR="9525" marT="9525" marB="0"/>
                </a:tc>
                <a:extLst>
                  <a:ext uri="{0D108BD9-81ED-4DB2-BD59-A6C34878D82A}">
                    <a16:rowId xmlns:a16="http://schemas.microsoft.com/office/drawing/2014/main" val="968186942"/>
                  </a:ext>
                </a:extLst>
              </a:tr>
              <a:tr h="217584">
                <a:tc>
                  <a:txBody>
                    <a:bodyPr/>
                    <a:lstStyle/>
                    <a:p>
                      <a:pPr algn="l" fontAlgn="t"/>
                      <a:r>
                        <a:rPr lang="en-US" sz="1600" u="none" strike="noStrike">
                          <a:effectLst/>
                        </a:rPr>
                        <a:t>Non-Medicare Spouse</a:t>
                      </a:r>
                      <a:endParaRPr lang="en-US" sz="16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en-US" sz="1600" u="none" strike="noStrike">
                          <a:effectLst/>
                        </a:rPr>
                        <a:t>$238</a:t>
                      </a:r>
                      <a:endParaRPr lang="en-US" sz="16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en-US" sz="1600" u="none" strike="noStrike">
                          <a:effectLst/>
                        </a:rPr>
                        <a:t>$214</a:t>
                      </a:r>
                      <a:endParaRPr lang="en-US" sz="1600" b="0" i="0" u="none" strike="noStrike">
                        <a:solidFill>
                          <a:srgbClr val="000000"/>
                        </a:solidFill>
                        <a:effectLst/>
                        <a:latin typeface="Times New Roman" panose="02020603050405020304" pitchFamily="18" charset="0"/>
                      </a:endParaRPr>
                    </a:p>
                  </a:txBody>
                  <a:tcPr marL="9525" marR="9525" marT="9525" marB="0"/>
                </a:tc>
                <a:extLst>
                  <a:ext uri="{0D108BD9-81ED-4DB2-BD59-A6C34878D82A}">
                    <a16:rowId xmlns:a16="http://schemas.microsoft.com/office/drawing/2014/main" val="4285993249"/>
                  </a:ext>
                </a:extLst>
              </a:tr>
              <a:tr h="217584">
                <a:tc>
                  <a:txBody>
                    <a:bodyPr/>
                    <a:lstStyle/>
                    <a:p>
                      <a:pPr algn="l" fontAlgn="t"/>
                      <a:r>
                        <a:rPr lang="en-US" sz="1600" u="none" strike="noStrike">
                          <a:effectLst/>
                        </a:rPr>
                        <a:t>Medicare Spouse</a:t>
                      </a:r>
                      <a:endParaRPr lang="en-US" sz="16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en-US" sz="1600" u="none" strike="noStrike">
                          <a:effectLst/>
                        </a:rPr>
                        <a:t>$95</a:t>
                      </a:r>
                      <a:endParaRPr lang="en-US" sz="16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en-US" sz="1600" u="none" strike="noStrike">
                          <a:effectLst/>
                        </a:rPr>
                        <a:t>$86</a:t>
                      </a:r>
                      <a:endParaRPr lang="en-US" sz="1600" b="0" i="0" u="none" strike="noStrike">
                        <a:solidFill>
                          <a:srgbClr val="000000"/>
                        </a:solidFill>
                        <a:effectLst/>
                        <a:latin typeface="Times New Roman" panose="02020603050405020304" pitchFamily="18" charset="0"/>
                      </a:endParaRPr>
                    </a:p>
                  </a:txBody>
                  <a:tcPr marL="9525" marR="9525" marT="9525" marB="0"/>
                </a:tc>
                <a:extLst>
                  <a:ext uri="{0D108BD9-81ED-4DB2-BD59-A6C34878D82A}">
                    <a16:rowId xmlns:a16="http://schemas.microsoft.com/office/drawing/2014/main" val="2944865506"/>
                  </a:ext>
                </a:extLst>
              </a:tr>
              <a:tr h="217584">
                <a:tc>
                  <a:txBody>
                    <a:bodyPr/>
                    <a:lstStyle/>
                    <a:p>
                      <a:pPr algn="l" fontAlgn="t"/>
                      <a:r>
                        <a:rPr lang="en-US" sz="1600" u="none" strike="noStrike">
                          <a:effectLst/>
                        </a:rPr>
                        <a:t>Non-Medicare Dependent 21+</a:t>
                      </a:r>
                      <a:endParaRPr lang="en-US" sz="16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en-US" sz="1600" u="none" strike="noStrike">
                          <a:effectLst/>
                        </a:rPr>
                        <a:t>$70</a:t>
                      </a:r>
                      <a:endParaRPr lang="en-US" sz="16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en-US" sz="1600" u="none" strike="noStrike">
                          <a:effectLst/>
                        </a:rPr>
                        <a:t>$63</a:t>
                      </a:r>
                      <a:endParaRPr lang="en-US" sz="1600" b="0" i="0" u="none" strike="noStrike">
                        <a:solidFill>
                          <a:srgbClr val="000000"/>
                        </a:solidFill>
                        <a:effectLst/>
                        <a:latin typeface="Times New Roman" panose="02020603050405020304" pitchFamily="18" charset="0"/>
                      </a:endParaRPr>
                    </a:p>
                  </a:txBody>
                  <a:tcPr marL="9525" marR="9525" marT="9525" marB="0"/>
                </a:tc>
                <a:extLst>
                  <a:ext uri="{0D108BD9-81ED-4DB2-BD59-A6C34878D82A}">
                    <a16:rowId xmlns:a16="http://schemas.microsoft.com/office/drawing/2014/main" val="2977968995"/>
                  </a:ext>
                </a:extLst>
              </a:tr>
              <a:tr h="426987">
                <a:tc>
                  <a:txBody>
                    <a:bodyPr/>
                    <a:lstStyle/>
                    <a:p>
                      <a:pPr algn="l" fontAlgn="t"/>
                      <a:r>
                        <a:rPr lang="en-US" sz="1600" u="none" strike="noStrike">
                          <a:effectLst/>
                        </a:rPr>
                        <a:t>Non-Medicare Dependent Under 21 (3 max)</a:t>
                      </a:r>
                      <a:endParaRPr lang="en-US" sz="16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en-US" sz="1600" u="none" strike="noStrike">
                          <a:effectLst/>
                        </a:rPr>
                        <a:t>$49</a:t>
                      </a:r>
                      <a:endParaRPr lang="en-US" sz="16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en-US" sz="1600" u="none" strike="noStrike">
                          <a:effectLst/>
                        </a:rPr>
                        <a:t>$44</a:t>
                      </a:r>
                      <a:endParaRPr lang="en-US" sz="1600" b="0" i="0" u="none" strike="noStrike">
                        <a:solidFill>
                          <a:srgbClr val="000000"/>
                        </a:solidFill>
                        <a:effectLst/>
                        <a:latin typeface="Times New Roman" panose="02020603050405020304" pitchFamily="18" charset="0"/>
                      </a:endParaRPr>
                    </a:p>
                  </a:txBody>
                  <a:tcPr marL="9525" marR="9525" marT="9525" marB="0"/>
                </a:tc>
                <a:extLst>
                  <a:ext uri="{0D108BD9-81ED-4DB2-BD59-A6C34878D82A}">
                    <a16:rowId xmlns:a16="http://schemas.microsoft.com/office/drawing/2014/main" val="3569407398"/>
                  </a:ext>
                </a:extLst>
              </a:tr>
              <a:tr h="217584">
                <a:tc>
                  <a:txBody>
                    <a:bodyPr/>
                    <a:lstStyle/>
                    <a:p>
                      <a:pPr algn="l" fontAlgn="t"/>
                      <a:r>
                        <a:rPr lang="en-US" sz="1600" u="none" strike="noStrike">
                          <a:effectLst/>
                        </a:rPr>
                        <a:t>Medicare Dependent</a:t>
                      </a:r>
                      <a:endParaRPr lang="en-US" sz="16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en-US" sz="1600" u="none" strike="noStrike">
                          <a:effectLst/>
                        </a:rPr>
                        <a:t>$76</a:t>
                      </a:r>
                      <a:endParaRPr lang="en-US" sz="16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en-US" sz="1600" u="none" strike="noStrike" dirty="0">
                          <a:effectLst/>
                        </a:rPr>
                        <a:t>$68</a:t>
                      </a:r>
                      <a:endParaRPr lang="en-US" sz="1600" b="0" i="0" u="none" strike="noStrike" dirty="0">
                        <a:solidFill>
                          <a:srgbClr val="000000"/>
                        </a:solidFill>
                        <a:effectLst/>
                        <a:latin typeface="Times New Roman" panose="02020603050405020304" pitchFamily="18" charset="0"/>
                      </a:endParaRPr>
                    </a:p>
                  </a:txBody>
                  <a:tcPr marL="9525" marR="9525" marT="9525" marB="0"/>
                </a:tc>
                <a:extLst>
                  <a:ext uri="{0D108BD9-81ED-4DB2-BD59-A6C34878D82A}">
                    <a16:rowId xmlns:a16="http://schemas.microsoft.com/office/drawing/2014/main" val="1046498742"/>
                  </a:ext>
                </a:extLst>
              </a:tr>
            </a:tbl>
          </a:graphicData>
        </a:graphic>
      </p:graphicFrame>
    </p:spTree>
    <p:extLst>
      <p:ext uri="{BB962C8B-B14F-4D97-AF65-F5344CB8AC3E}">
        <p14:creationId xmlns:p14="http://schemas.microsoft.com/office/powerpoint/2010/main" val="1035705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PEIA/RHBT Finance Board Meeting</a:t>
            </a:r>
            <a:endParaRPr lang="en-US" dirty="0"/>
          </a:p>
        </p:txBody>
      </p:sp>
      <p:sp>
        <p:nvSpPr>
          <p:cNvPr id="4" name="Slide Number Placeholder 3"/>
          <p:cNvSpPr>
            <a:spLocks noGrp="1"/>
          </p:cNvSpPr>
          <p:nvPr>
            <p:ph type="sldNum" sz="quarter" idx="12"/>
          </p:nvPr>
        </p:nvSpPr>
        <p:spPr/>
        <p:txBody>
          <a:bodyPr/>
          <a:lstStyle/>
          <a:p>
            <a:fld id="{187100E8-90C1-48C2-9227-969F262F18AE}" type="slidenum">
              <a:rPr lang="en-US" smtClean="0"/>
              <a:pPr/>
              <a:t>2</a:t>
            </a:fld>
            <a:endParaRPr lang="en-US" dirty="0"/>
          </a:p>
        </p:txBody>
      </p:sp>
      <p:sp>
        <p:nvSpPr>
          <p:cNvPr id="5" name="Content Placeholder 4"/>
          <p:cNvSpPr>
            <a:spLocks noGrp="1"/>
          </p:cNvSpPr>
          <p:nvPr>
            <p:ph idx="4294967295"/>
          </p:nvPr>
        </p:nvSpPr>
        <p:spPr>
          <a:xfrm>
            <a:off x="3886200" y="1600200"/>
            <a:ext cx="6781800" cy="4343400"/>
          </a:xfrm>
        </p:spPr>
        <p:txBody>
          <a:bodyPr>
            <a:normAutofit lnSpcReduction="10000"/>
          </a:bodyPr>
          <a:lstStyle/>
          <a:p>
            <a:pPr lvl="0"/>
            <a:r>
              <a:rPr lang="en-US" dirty="0"/>
              <a:t>Roll Call</a:t>
            </a:r>
          </a:p>
          <a:p>
            <a:pPr lvl="0"/>
            <a:r>
              <a:rPr lang="en-US" dirty="0"/>
              <a:t>Call to Order</a:t>
            </a:r>
          </a:p>
          <a:p>
            <a:pPr lvl="0"/>
            <a:r>
              <a:rPr lang="en-US" dirty="0"/>
              <a:t>Approval of Minutes</a:t>
            </a:r>
          </a:p>
          <a:p>
            <a:pPr lvl="0"/>
            <a:r>
              <a:rPr lang="en-US" dirty="0"/>
              <a:t>PEIA Public Hearing Presentation</a:t>
            </a:r>
          </a:p>
          <a:p>
            <a:pPr lvl="0"/>
            <a:r>
              <a:rPr lang="en-US" dirty="0"/>
              <a:t>Old Business </a:t>
            </a:r>
          </a:p>
          <a:p>
            <a:pPr lvl="0"/>
            <a:r>
              <a:rPr lang="en-US" dirty="0"/>
              <a:t>New Business </a:t>
            </a:r>
          </a:p>
          <a:p>
            <a:r>
              <a:rPr lang="en-US" dirty="0"/>
              <a:t>Public Comments</a:t>
            </a:r>
          </a:p>
          <a:p>
            <a:r>
              <a:rPr lang="en-US" dirty="0"/>
              <a:t>Motion to Accept Discussed Items</a:t>
            </a:r>
          </a:p>
          <a:p>
            <a:pPr lvl="0"/>
            <a:r>
              <a:rPr lang="en-US" dirty="0"/>
              <a:t>Next Meeting – December 7, 2017</a:t>
            </a:r>
          </a:p>
        </p:txBody>
      </p:sp>
      <p:sp>
        <p:nvSpPr>
          <p:cNvPr id="2" name="Title 1"/>
          <p:cNvSpPr>
            <a:spLocks noGrp="1"/>
          </p:cNvSpPr>
          <p:nvPr>
            <p:ph type="title" idx="4294967295"/>
          </p:nvPr>
        </p:nvSpPr>
        <p:spPr>
          <a:xfrm>
            <a:off x="1524000" y="228601"/>
            <a:ext cx="8229600" cy="838200"/>
          </a:xfrm>
        </p:spPr>
        <p:txBody>
          <a:bodyPr>
            <a:normAutofit/>
          </a:bodyPr>
          <a:lstStyle/>
          <a:p>
            <a:pPr algn="l"/>
            <a:r>
              <a:rPr lang="en-US" b="1" dirty="0"/>
              <a:t>  </a:t>
            </a:r>
            <a:r>
              <a:rPr lang="en-US" b="1" dirty="0">
                <a:solidFill>
                  <a:schemeClr val="tx1"/>
                </a:solidFill>
              </a:rPr>
              <a:t>Agenda</a:t>
            </a:r>
          </a:p>
        </p:txBody>
      </p:sp>
    </p:spTree>
    <p:extLst>
      <p:ext uri="{BB962C8B-B14F-4D97-AF65-F5344CB8AC3E}">
        <p14:creationId xmlns:p14="http://schemas.microsoft.com/office/powerpoint/2010/main" val="1223862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Retiree Assistance</a:t>
            </a:r>
          </a:p>
        </p:txBody>
      </p:sp>
      <p:sp>
        <p:nvSpPr>
          <p:cNvPr id="3" name="Content Placeholder 2"/>
          <p:cNvSpPr>
            <a:spLocks noGrp="1"/>
          </p:cNvSpPr>
          <p:nvPr>
            <p:ph idx="1"/>
          </p:nvPr>
        </p:nvSpPr>
        <p:spPr/>
        <p:txBody>
          <a:bodyPr/>
          <a:lstStyle/>
          <a:p>
            <a:r>
              <a:rPr lang="en-US" dirty="0"/>
              <a:t>Remove pharmacy deductible</a:t>
            </a:r>
          </a:p>
          <a:p>
            <a:r>
              <a:rPr lang="en-US" dirty="0"/>
              <a:t>Change pharmacy 2nd tier, Preferred Brand, from $15/$20 to 30% coinsurance  ($25 minimum, $100 maximum per 30-day script)</a:t>
            </a:r>
          </a:p>
          <a:p>
            <a:pPr lvl="1"/>
            <a:r>
              <a:rPr lang="en-US" dirty="0"/>
              <a:t>90-day supply of Preferred Brand would be 30% coinsurance ($50 minimum and $200 maximum</a:t>
            </a:r>
          </a:p>
          <a:p>
            <a:r>
              <a:rPr lang="en-US" dirty="0"/>
              <a:t>Pay by Person</a:t>
            </a:r>
          </a:p>
          <a:p>
            <a:endParaRPr lang="en-US" dirty="0"/>
          </a:p>
        </p:txBody>
      </p:sp>
    </p:spTree>
    <p:extLst>
      <p:ext uri="{BB962C8B-B14F-4D97-AF65-F5344CB8AC3E}">
        <p14:creationId xmlns:p14="http://schemas.microsoft.com/office/powerpoint/2010/main" val="4359540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New Programs</a:t>
            </a:r>
          </a:p>
        </p:txBody>
      </p:sp>
      <p:sp>
        <p:nvSpPr>
          <p:cNvPr id="3" name="Content Placeholder 2"/>
          <p:cNvSpPr>
            <a:spLocks noGrp="1"/>
          </p:cNvSpPr>
          <p:nvPr>
            <p:ph idx="1"/>
          </p:nvPr>
        </p:nvSpPr>
        <p:spPr/>
        <p:txBody>
          <a:bodyPr>
            <a:normAutofit lnSpcReduction="10000"/>
          </a:bodyPr>
          <a:lstStyle/>
          <a:p>
            <a:r>
              <a:rPr lang="en-US" b="1"/>
              <a:t>iSelectMD</a:t>
            </a:r>
            <a:r>
              <a:rPr lang="en-US"/>
              <a:t> – telemedicine vendor </a:t>
            </a:r>
          </a:p>
          <a:p>
            <a:pPr lvl="1"/>
            <a:r>
              <a:rPr lang="en-US"/>
              <a:t>lets you talk to a physician, get a diagnosis, treatment recommendations, and even prescriptions over the phone</a:t>
            </a:r>
          </a:p>
          <a:p>
            <a:pPr lvl="1"/>
            <a:r>
              <a:rPr lang="en-US"/>
              <a:t>call 1-877-775-3006 x1   24/7.  </a:t>
            </a:r>
          </a:p>
          <a:p>
            <a:pPr lvl="1"/>
            <a:r>
              <a:rPr lang="en-US"/>
              <a:t>The access code is : </a:t>
            </a:r>
            <a:r>
              <a:rPr lang="en-US" i="1"/>
              <a:t>WV1144</a:t>
            </a:r>
          </a:p>
          <a:p>
            <a:pPr lvl="1"/>
            <a:r>
              <a:rPr lang="en-US"/>
              <a:t>$40 copay</a:t>
            </a:r>
          </a:p>
          <a:p>
            <a:r>
              <a:rPr lang="en-US" b="1"/>
              <a:t>Rx Savings Solutions</a:t>
            </a:r>
            <a:r>
              <a:rPr lang="en-US"/>
              <a:t> – new partner who will work with you to lower your prescription drug costs</a:t>
            </a:r>
          </a:p>
          <a:p>
            <a:pPr lvl="1"/>
            <a:r>
              <a:rPr lang="en-US"/>
              <a:t>Register on their website</a:t>
            </a:r>
          </a:p>
          <a:p>
            <a:pPr lvl="1"/>
            <a:r>
              <a:rPr lang="en-US"/>
              <a:t>Get an analysis of your prescription costs, and where you can save money</a:t>
            </a:r>
          </a:p>
          <a:p>
            <a:pPr lvl="1"/>
            <a:r>
              <a:rPr lang="en-US"/>
              <a:t>Once registered, they’ll send you alerts when you can save money on a drug</a:t>
            </a:r>
          </a:p>
        </p:txBody>
      </p:sp>
    </p:spTree>
    <p:extLst>
      <p:ext uri="{BB962C8B-B14F-4D97-AF65-F5344CB8AC3E}">
        <p14:creationId xmlns:p14="http://schemas.microsoft.com/office/powerpoint/2010/main" val="3477322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Healthy Tomorrows Future</a:t>
            </a:r>
          </a:p>
        </p:txBody>
      </p:sp>
      <p:sp>
        <p:nvSpPr>
          <p:cNvPr id="3" name="Content Placeholder 2"/>
          <p:cNvSpPr>
            <a:spLocks noGrp="1"/>
          </p:cNvSpPr>
          <p:nvPr>
            <p:ph idx="1"/>
          </p:nvPr>
        </p:nvSpPr>
        <p:spPr/>
        <p:txBody>
          <a:bodyPr>
            <a:normAutofit lnSpcReduction="10000"/>
          </a:bodyPr>
          <a:lstStyle/>
          <a:p>
            <a:r>
              <a:rPr lang="en-US"/>
              <a:t>New wellness vendor:  Humana Go 365</a:t>
            </a:r>
          </a:p>
          <a:p>
            <a:r>
              <a:rPr lang="en-US"/>
              <a:t>Next phase of the Healthy Tomorrows program</a:t>
            </a:r>
          </a:p>
          <a:p>
            <a:pPr lvl="1"/>
            <a:r>
              <a:rPr lang="en-US"/>
              <a:t>Those who met the Healthy Tomorrows goals for this plan year don’t have to submit bloodwork by 5/15/18</a:t>
            </a:r>
          </a:p>
          <a:p>
            <a:pPr lvl="1"/>
            <a:r>
              <a:rPr lang="en-US"/>
              <a:t>Those who DIDN’T meet the Healthy Tomorrows goals for this year MUST submit bloodwork within range (or have a doc’s statement that they can’t) by 5/15/18 or pay $500 penalty deductible and $25 extra premium per month</a:t>
            </a:r>
          </a:p>
          <a:p>
            <a:pPr lvl="1"/>
            <a:r>
              <a:rPr lang="en-US"/>
              <a:t>Go365 website will be open for you to try in January</a:t>
            </a:r>
          </a:p>
          <a:p>
            <a:pPr lvl="1"/>
            <a:r>
              <a:rPr lang="en-US"/>
              <a:t>Start earning points in July</a:t>
            </a:r>
          </a:p>
          <a:p>
            <a:r>
              <a:rPr lang="en-US"/>
              <a:t>Active employees and non-Medicare retirees only</a:t>
            </a:r>
          </a:p>
          <a:p>
            <a:pPr lvl="1"/>
            <a:r>
              <a:rPr lang="en-US"/>
              <a:t>Policyholders only – no spouses or dependents required.</a:t>
            </a:r>
          </a:p>
          <a:p>
            <a:endParaRPr lang="en-US"/>
          </a:p>
        </p:txBody>
      </p:sp>
    </p:spTree>
    <p:extLst>
      <p:ext uri="{BB962C8B-B14F-4D97-AF65-F5344CB8AC3E}">
        <p14:creationId xmlns:p14="http://schemas.microsoft.com/office/powerpoint/2010/main" val="26480520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54289046"/>
              </p:ext>
            </p:extLst>
          </p:nvPr>
        </p:nvGraphicFramePr>
        <p:xfrm>
          <a:off x="2135999" y="909000"/>
          <a:ext cx="8136000" cy="5635038"/>
        </p:xfrm>
        <a:graphic>
          <a:graphicData uri="http://schemas.openxmlformats.org/drawingml/2006/table">
            <a:tbl>
              <a:tblPr firstRow="1" bandRow="1">
                <a:tableStyleId>{3B4B98B0-60AC-42C2-AFA5-B58CD77FA1E5}</a:tableStyleId>
              </a:tblPr>
              <a:tblGrid>
                <a:gridCol w="2712000">
                  <a:extLst>
                    <a:ext uri="{9D8B030D-6E8A-4147-A177-3AD203B41FA5}">
                      <a16:colId xmlns:a16="http://schemas.microsoft.com/office/drawing/2014/main" val="20000"/>
                    </a:ext>
                  </a:extLst>
                </a:gridCol>
                <a:gridCol w="2712000">
                  <a:extLst>
                    <a:ext uri="{9D8B030D-6E8A-4147-A177-3AD203B41FA5}">
                      <a16:colId xmlns:a16="http://schemas.microsoft.com/office/drawing/2014/main" val="20001"/>
                    </a:ext>
                  </a:extLst>
                </a:gridCol>
                <a:gridCol w="2712000">
                  <a:extLst>
                    <a:ext uri="{9D8B030D-6E8A-4147-A177-3AD203B41FA5}">
                      <a16:colId xmlns:a16="http://schemas.microsoft.com/office/drawing/2014/main" val="20002"/>
                    </a:ext>
                  </a:extLst>
                </a:gridCol>
              </a:tblGrid>
              <a:tr h="1304204">
                <a:tc gridSpan="3">
                  <a:txBody>
                    <a:bodyPr/>
                    <a:lstStyle/>
                    <a:p>
                      <a:pPr algn="ctr"/>
                      <a:r>
                        <a:rPr lang="en-US" sz="2800" dirty="0"/>
                        <a:t>Healthy Tomorrows is adding incentives!</a:t>
                      </a:r>
                    </a:p>
                    <a:p>
                      <a:pPr algn="ctr"/>
                      <a:r>
                        <a:rPr lang="en-US" sz="2000" dirty="0"/>
                        <a:t>Program transition details for January-June 2018</a:t>
                      </a:r>
                    </a:p>
                    <a:p>
                      <a:pPr algn="ctr" rtl="0" fontAlgn="ctr"/>
                      <a:endParaRPr lang="en-US" sz="1100" b="1" i="0" u="none" strike="noStrike" dirty="0">
                        <a:solidFill>
                          <a:srgbClr val="000000"/>
                        </a:solidFill>
                        <a:effectLst/>
                        <a:latin typeface="Calibri"/>
                      </a:endParaRPr>
                    </a:p>
                  </a:txBody>
                  <a:tcPr marL="90219" marR="7518" marT="7518" marB="0" anchor="ctr"/>
                </a:tc>
                <a:tc hMerge="1">
                  <a:txBody>
                    <a:bodyPr/>
                    <a:lstStyle/>
                    <a:p>
                      <a:pPr algn="ctr" rtl="0" fontAlgn="ctr"/>
                      <a:endParaRPr lang="en-US" sz="1000" b="1" i="0" u="none" strike="noStrike" dirty="0">
                        <a:solidFill>
                          <a:srgbClr val="000000"/>
                        </a:solidFill>
                        <a:effectLst/>
                        <a:latin typeface="Calibri"/>
                      </a:endParaRPr>
                    </a:p>
                  </a:txBody>
                  <a:tcPr marL="90219" marR="7518" marT="7518" marB="0" anchor="ctr"/>
                </a:tc>
                <a:tc hMerge="1">
                  <a:txBody>
                    <a:bodyPr/>
                    <a:lstStyle/>
                    <a:p>
                      <a:pPr algn="ctr" rtl="0" fontAlgn="ctr"/>
                      <a:endParaRPr lang="en-US" sz="1000" b="1" i="0" u="none" strike="noStrike" dirty="0">
                        <a:solidFill>
                          <a:srgbClr val="000000"/>
                        </a:solidFill>
                        <a:effectLst/>
                        <a:latin typeface="Calibri"/>
                      </a:endParaRPr>
                    </a:p>
                  </a:txBody>
                  <a:tcPr marL="90219" marR="7518" marT="7518" marB="0" anchor="ctr"/>
                </a:tc>
                <a:extLst>
                  <a:ext uri="{0D108BD9-81ED-4DB2-BD59-A6C34878D82A}">
                    <a16:rowId xmlns:a16="http://schemas.microsoft.com/office/drawing/2014/main" val="10000"/>
                  </a:ext>
                </a:extLst>
              </a:tr>
              <a:tr h="1249959">
                <a:tc>
                  <a:txBody>
                    <a:bodyPr/>
                    <a:lstStyle/>
                    <a:p>
                      <a:pPr algn="ctr"/>
                      <a:r>
                        <a:rPr lang="en-US" sz="1600" dirty="0"/>
                        <a:t>If you </a:t>
                      </a:r>
                      <a:r>
                        <a:rPr lang="en-US" sz="1600" b="1" dirty="0"/>
                        <a:t>met </a:t>
                      </a:r>
                      <a:r>
                        <a:rPr lang="en-US" sz="1600" dirty="0"/>
                        <a:t>the Healthy Tomorrows requirements for 7/1/17</a:t>
                      </a:r>
                      <a:endParaRPr lang="en-US" sz="1600" b="1" dirty="0"/>
                    </a:p>
                  </a:txBody>
                  <a:tcPr marL="90219" marR="7518" marT="7518" marB="0" anchor="ctr"/>
                </a:tc>
                <a:tc>
                  <a:txBody>
                    <a:bodyPr/>
                    <a:lstStyle/>
                    <a:p>
                      <a:pPr algn="ctr"/>
                      <a:r>
                        <a:rPr lang="en-US" sz="1600" dirty="0"/>
                        <a:t>If you </a:t>
                      </a:r>
                      <a:r>
                        <a:rPr lang="en-US" sz="1600" b="1" u="sng" dirty="0"/>
                        <a:t>have </a:t>
                      </a:r>
                      <a:r>
                        <a:rPr lang="en-US" sz="1600" b="1" u="sng"/>
                        <a:t>not </a:t>
                      </a:r>
                      <a:r>
                        <a:rPr lang="en-US" sz="1600"/>
                        <a:t>met </a:t>
                      </a:r>
                      <a:r>
                        <a:rPr lang="en-US" sz="1600" dirty="0"/>
                        <a:t>the Healthy Tomorrows requirements for 7/1/17</a:t>
                      </a:r>
                      <a:endParaRPr lang="en-US" sz="1600" b="1" dirty="0"/>
                    </a:p>
                  </a:txBody>
                  <a:tcPr marL="90219" marR="7518" marT="7518" marB="0" anchor="ctr"/>
                </a:tc>
                <a:tc>
                  <a:txBody>
                    <a:bodyPr/>
                    <a:lstStyle/>
                    <a:p>
                      <a:pPr algn="ctr"/>
                      <a:r>
                        <a:rPr lang="en-US" sz="1600" b="1" dirty="0"/>
                        <a:t>ALL EMPLOYEES</a:t>
                      </a:r>
                    </a:p>
                    <a:p>
                      <a:pPr algn="ctr"/>
                      <a:r>
                        <a:rPr lang="en-US" sz="1600" b="1" dirty="0"/>
                        <a:t>Beginning 1/1/18</a:t>
                      </a:r>
                    </a:p>
                  </a:txBody>
                  <a:tcPr marL="90219" marR="7518" marT="7518" marB="0" anchor="ctr">
                    <a:solidFill>
                      <a:schemeClr val="accent6">
                        <a:alpha val="20000"/>
                      </a:schemeClr>
                    </a:solidFill>
                  </a:tcPr>
                </a:tc>
                <a:extLst>
                  <a:ext uri="{0D108BD9-81ED-4DB2-BD59-A6C34878D82A}">
                    <a16:rowId xmlns:a16="http://schemas.microsoft.com/office/drawing/2014/main" val="10001"/>
                  </a:ext>
                </a:extLst>
              </a:tr>
              <a:tr h="2341837">
                <a:tc>
                  <a:txBody>
                    <a:bodyPr/>
                    <a:lstStyle/>
                    <a:p>
                      <a:pPr lvl="0" algn="ctr"/>
                      <a:r>
                        <a:rPr lang="en-US" sz="1800" i="1" dirty="0"/>
                        <a:t>Congratulations!</a:t>
                      </a:r>
                    </a:p>
                    <a:p>
                      <a:pPr marL="0" lvl="0" indent="0" algn="ctr">
                        <a:buFont typeface="Arial" panose="020B0604020202020204" pitchFamily="34" charset="0"/>
                        <a:buNone/>
                      </a:pPr>
                      <a:endParaRPr lang="en-US" sz="1800" dirty="0"/>
                    </a:p>
                    <a:p>
                      <a:pPr marL="171450" lvl="0" indent="-171450" algn="ctr">
                        <a:buFont typeface="Arial" panose="020B0604020202020204" pitchFamily="34" charset="0"/>
                        <a:buChar char="•"/>
                      </a:pPr>
                      <a:r>
                        <a:rPr lang="en-US" sz="1400" dirty="0"/>
                        <a:t>You </a:t>
                      </a:r>
                      <a:r>
                        <a:rPr lang="en-US" sz="1400" b="1" dirty="0"/>
                        <a:t>do not need </a:t>
                      </a:r>
                      <a:r>
                        <a:rPr lang="en-US" sz="1400" dirty="0"/>
                        <a:t>to </a:t>
                      </a:r>
                      <a:r>
                        <a:rPr lang="en-US" sz="1400" kern="1200" dirty="0">
                          <a:solidFill>
                            <a:schemeClr val="tx1"/>
                          </a:solidFill>
                          <a:latin typeface="+mn-lt"/>
                          <a:ea typeface="+mn-ea"/>
                          <a:cs typeface="+mn-cs"/>
                        </a:rPr>
                        <a:t>submit a </a:t>
                      </a:r>
                      <a:r>
                        <a:rPr lang="en-US" sz="1400" dirty="0"/>
                        <a:t>Healthy Tomorrows form by May 15, 2018.</a:t>
                      </a:r>
                    </a:p>
                    <a:p>
                      <a:pPr marL="0" lvl="0" indent="0" algn="ctr">
                        <a:buFont typeface="Arial" panose="020B0604020202020204" pitchFamily="34" charset="0"/>
                        <a:buNone/>
                      </a:pPr>
                      <a:r>
                        <a:rPr lang="en-US" sz="1400" dirty="0"/>
                        <a:t> </a:t>
                      </a:r>
                    </a:p>
                    <a:p>
                      <a:pPr marL="171450" lvl="0" indent="-171450" algn="ctr">
                        <a:buFont typeface="Arial" panose="020B0604020202020204" pitchFamily="34" charset="0"/>
                        <a:buChar char="•"/>
                      </a:pPr>
                      <a:r>
                        <a:rPr lang="en-US" sz="1400" dirty="0"/>
                        <a:t>You </a:t>
                      </a:r>
                      <a:r>
                        <a:rPr lang="en-US" sz="1400" b="1" dirty="0"/>
                        <a:t>will not be charged </a:t>
                      </a:r>
                      <a:r>
                        <a:rPr lang="en-US" sz="1400" dirty="0"/>
                        <a:t>the $500 penalty deductible</a:t>
                      </a:r>
                      <a:r>
                        <a:rPr lang="en-US" sz="1400" baseline="0" dirty="0"/>
                        <a:t> or the </a:t>
                      </a:r>
                      <a:r>
                        <a:rPr lang="en-US" sz="1400" dirty="0"/>
                        <a:t>$25/</a:t>
                      </a:r>
                      <a:r>
                        <a:rPr lang="en-US" sz="1400" dirty="0" err="1"/>
                        <a:t>mo</a:t>
                      </a:r>
                      <a:r>
                        <a:rPr lang="en-US" sz="1400" dirty="0"/>
                        <a:t> premium increase starting July 2018 (for the </a:t>
                      </a:r>
                      <a:r>
                        <a:rPr lang="en-US" sz="1400" kern="1200" dirty="0">
                          <a:solidFill>
                            <a:schemeClr val="tx1"/>
                          </a:solidFill>
                          <a:latin typeface="+mn-lt"/>
                          <a:ea typeface="+mn-ea"/>
                          <a:cs typeface="+mn-cs"/>
                        </a:rPr>
                        <a:t>2019 Plan Year).</a:t>
                      </a:r>
                    </a:p>
                  </a:txBody>
                  <a:tcPr marL="7518" marR="7518" marT="7518" marB="0"/>
                </a:tc>
                <a:tc>
                  <a:txBody>
                    <a:bodyPr/>
                    <a:lstStyle/>
                    <a:p>
                      <a:pPr lvl="0" algn="ctr"/>
                      <a:r>
                        <a:rPr lang="en-US" sz="1800" i="1" dirty="0"/>
                        <a:t>There is still work to do!</a:t>
                      </a:r>
                    </a:p>
                    <a:p>
                      <a:pPr lvl="0" algn="ctr"/>
                      <a:endParaRPr lang="en-US" sz="1600" dirty="0"/>
                    </a:p>
                    <a:p>
                      <a:pPr marL="171450" lvl="0" indent="-171450" algn="ctr">
                        <a:buFont typeface="Arial" panose="020B0604020202020204" pitchFamily="34" charset="0"/>
                        <a:buChar char="•"/>
                      </a:pPr>
                      <a:r>
                        <a:rPr lang="en-US" sz="1400" dirty="0"/>
                        <a:t>You </a:t>
                      </a:r>
                      <a:r>
                        <a:rPr lang="en-US" sz="1400" b="1" dirty="0"/>
                        <a:t>still need </a:t>
                      </a:r>
                      <a:r>
                        <a:rPr lang="en-US" sz="1400" dirty="0"/>
                        <a:t>to Complete Healthy Tomorrows form &amp; be in range by May 15, 2018</a:t>
                      </a:r>
                      <a:endParaRPr lang="en-US" sz="1400" baseline="30000" dirty="0"/>
                    </a:p>
                    <a:p>
                      <a:pPr marL="171450" lvl="0" indent="-171450" algn="ctr">
                        <a:buFont typeface="Arial" panose="020B0604020202020204" pitchFamily="34" charset="0"/>
                        <a:buChar char="•"/>
                      </a:pPr>
                      <a:endParaRPr lang="en-US" sz="1400" baseline="30000" dirty="0"/>
                    </a:p>
                    <a:p>
                      <a:pPr marL="171450" lvl="0" indent="-171450" algn="ctr">
                        <a:buFont typeface="Arial" panose="020B0604020202020204" pitchFamily="34" charset="0"/>
                        <a:buChar char="•"/>
                      </a:pPr>
                      <a:r>
                        <a:rPr lang="en-US" sz="1400" b="0" dirty="0"/>
                        <a:t>If you</a:t>
                      </a:r>
                      <a:r>
                        <a:rPr lang="en-US" sz="1400" b="0" baseline="0" dirty="0"/>
                        <a:t> </a:t>
                      </a:r>
                      <a:r>
                        <a:rPr lang="en-US" sz="1400" b="1" baseline="0" dirty="0"/>
                        <a:t>do not, you will </a:t>
                      </a:r>
                      <a:r>
                        <a:rPr lang="en-US" sz="1400" b="1" dirty="0"/>
                        <a:t>incur</a:t>
                      </a:r>
                      <a:r>
                        <a:rPr lang="en-US" sz="1400" b="1" baseline="0" dirty="0"/>
                        <a:t> </a:t>
                      </a:r>
                      <a:r>
                        <a:rPr lang="en-US" sz="1400" baseline="0" dirty="0"/>
                        <a:t>a </a:t>
                      </a:r>
                      <a:r>
                        <a:rPr lang="en-US" sz="1400" dirty="0"/>
                        <a:t>$500 penalty deductible and pay $25/</a:t>
                      </a:r>
                      <a:r>
                        <a:rPr lang="en-US" sz="1400" dirty="0" err="1"/>
                        <a:t>mo</a:t>
                      </a:r>
                      <a:r>
                        <a:rPr lang="en-US" sz="1400" dirty="0"/>
                        <a:t> premium increase starting July 1, 2018</a:t>
                      </a:r>
                    </a:p>
                  </a:txBody>
                  <a:tcPr marL="7518" marR="7518" marT="7518" marB="0"/>
                </a:tc>
                <a:tc>
                  <a:txBody>
                    <a:bodyPr/>
                    <a:lstStyle/>
                    <a:p>
                      <a:pPr lvl="0" algn="ctr"/>
                      <a:r>
                        <a:rPr lang="en-US" sz="1800" i="1" kern="1200" dirty="0">
                          <a:solidFill>
                            <a:schemeClr val="tx1"/>
                          </a:solidFill>
                          <a:latin typeface="+mn-lt"/>
                          <a:ea typeface="+mn-ea"/>
                          <a:cs typeface="+mn-cs"/>
                        </a:rPr>
                        <a:t> Go Play with Go365!</a:t>
                      </a:r>
                    </a:p>
                    <a:p>
                      <a:pPr lvl="0" algn="ctr"/>
                      <a:endParaRPr lang="en-US" sz="1600" dirty="0"/>
                    </a:p>
                    <a:p>
                      <a:pPr marL="171450" lvl="0" indent="-171450" algn="ctr">
                        <a:buFont typeface="Arial" panose="020B0604020202020204" pitchFamily="34" charset="0"/>
                        <a:buChar char="•"/>
                      </a:pPr>
                      <a:r>
                        <a:rPr lang="en-US" sz="1400" dirty="0"/>
                        <a:t>Learn the program</a:t>
                      </a:r>
                    </a:p>
                    <a:p>
                      <a:pPr marL="171450" lvl="0" indent="-171450" algn="ctr">
                        <a:buFont typeface="Arial" panose="020B0604020202020204" pitchFamily="34" charset="0"/>
                        <a:buChar char="•"/>
                      </a:pPr>
                      <a:endParaRPr lang="en-US" sz="1400" dirty="0"/>
                    </a:p>
                    <a:p>
                      <a:pPr marL="171450" lvl="0" indent="-171450" algn="ctr">
                        <a:buFont typeface="Arial" panose="020B0604020202020204" pitchFamily="34" charset="0"/>
                        <a:buChar char="•"/>
                      </a:pPr>
                      <a:r>
                        <a:rPr lang="en-US" sz="1400" kern="1200" dirty="0">
                          <a:solidFill>
                            <a:schemeClr val="tx1"/>
                          </a:solidFill>
                          <a:latin typeface="+mn-lt"/>
                          <a:ea typeface="+mn-ea"/>
                          <a:cs typeface="+mn-cs"/>
                        </a:rPr>
                        <a:t>Have fun, build experience, and earn additional rewards for healthy activities including Amazon gift cards and fitness devices.</a:t>
                      </a:r>
                    </a:p>
                    <a:p>
                      <a:pPr marL="0" lvl="0" indent="0" algn="ctr">
                        <a:buFont typeface="Arial" panose="020B0604020202020204" pitchFamily="34" charset="0"/>
                        <a:buNone/>
                      </a:pPr>
                      <a:endParaRPr lang="en-US" sz="1200" dirty="0"/>
                    </a:p>
                  </a:txBody>
                  <a:tcPr marL="7518" marR="7518" marT="7518" marB="0"/>
                </a:tc>
                <a:extLst>
                  <a:ext uri="{0D108BD9-81ED-4DB2-BD59-A6C34878D82A}">
                    <a16:rowId xmlns:a16="http://schemas.microsoft.com/office/drawing/2014/main" val="10002"/>
                  </a:ext>
                </a:extLst>
              </a:tr>
              <a:tr h="504000">
                <a:tc gridSpan="3">
                  <a:txBody>
                    <a:bodyPr/>
                    <a:lstStyle/>
                    <a:p>
                      <a:pPr marL="0" lvl="0" indent="0" algn="ctr">
                        <a:buFont typeface="Arial" panose="020B0604020202020204" pitchFamily="34" charset="0"/>
                        <a:buNone/>
                      </a:pPr>
                      <a:r>
                        <a:rPr lang="en-US" sz="1800" dirty="0"/>
                        <a:t>To</a:t>
                      </a:r>
                      <a:r>
                        <a:rPr lang="en-US" sz="1800" baseline="0" dirty="0"/>
                        <a:t> get started with Go365 v</a:t>
                      </a:r>
                      <a:r>
                        <a:rPr lang="en-US" sz="1800" dirty="0"/>
                        <a:t>isit </a:t>
                      </a:r>
                      <a:r>
                        <a:rPr lang="en-US" sz="1800" dirty="0">
                          <a:hlinkClick r:id="rId2"/>
                        </a:rPr>
                        <a:t>https://www.go365.com/</a:t>
                      </a:r>
                      <a:r>
                        <a:rPr lang="en-US" sz="1800" dirty="0"/>
                        <a:t> </a:t>
                      </a:r>
                    </a:p>
                    <a:p>
                      <a:pPr marL="0" lvl="0" indent="0" algn="ctr">
                        <a:buFont typeface="Arial" panose="020B0604020202020204" pitchFamily="34" charset="0"/>
                        <a:buNone/>
                      </a:pPr>
                      <a:r>
                        <a:rPr lang="en-US" sz="1800" dirty="0"/>
                        <a:t>or download</a:t>
                      </a:r>
                      <a:r>
                        <a:rPr lang="en-US" sz="1800" baseline="0" dirty="0"/>
                        <a:t> the Go365 </a:t>
                      </a:r>
                      <a:r>
                        <a:rPr lang="en-US" sz="1800" dirty="0"/>
                        <a:t>app from your Android</a:t>
                      </a:r>
                      <a:r>
                        <a:rPr lang="en-US" sz="1800" baseline="0" dirty="0"/>
                        <a:t> or iTunes App Store </a:t>
                      </a:r>
                      <a:endParaRPr lang="en-US" sz="1800" dirty="0"/>
                    </a:p>
                    <a:p>
                      <a:pPr marL="0" lvl="0" indent="0" algn="ctr">
                        <a:buFont typeface="Arial" panose="020B0604020202020204" pitchFamily="34" charset="0"/>
                        <a:buNone/>
                      </a:pPr>
                      <a:endParaRPr lang="en-US" sz="1200" dirty="0">
                        <a:latin typeface="Corbel" pitchFamily="34" charset="0"/>
                      </a:endParaRPr>
                    </a:p>
                  </a:txBody>
                  <a:tcPr marL="7518" marR="7518" marT="7518" marB="0"/>
                </a:tc>
                <a:tc hMerge="1">
                  <a:txBody>
                    <a:bodyPr/>
                    <a:lstStyle/>
                    <a:p>
                      <a:pPr marL="171450" lvl="0" indent="-171450" algn="ctr">
                        <a:buFont typeface="Arial" panose="020B0604020202020204" pitchFamily="34" charset="0"/>
                        <a:buChar char="•"/>
                      </a:pPr>
                      <a:endParaRPr lang="en-US" sz="1200" dirty="0">
                        <a:latin typeface="Corbel" pitchFamily="34" charset="0"/>
                      </a:endParaRPr>
                    </a:p>
                  </a:txBody>
                  <a:tcPr marL="7518" marR="7518" marT="7518" marB="0"/>
                </a:tc>
                <a:tc hMerge="1">
                  <a:txBody>
                    <a:bodyPr/>
                    <a:lstStyle/>
                    <a:p>
                      <a:pPr marL="0" lvl="0" indent="0" algn="ctr">
                        <a:buFont typeface="Arial" panose="020B0604020202020204" pitchFamily="34" charset="0"/>
                        <a:buNone/>
                      </a:pPr>
                      <a:endParaRPr lang="en-US" sz="1200" dirty="0"/>
                    </a:p>
                  </a:txBody>
                  <a:tcPr marL="7518" marR="7518" marT="7518" marB="0"/>
                </a:tc>
                <a:extLst>
                  <a:ext uri="{0D108BD9-81ED-4DB2-BD59-A6C34878D82A}">
                    <a16:rowId xmlns:a16="http://schemas.microsoft.com/office/drawing/2014/main" val="10003"/>
                  </a:ext>
                </a:extLst>
              </a:tr>
            </a:tbl>
          </a:graphicData>
        </a:graphic>
      </p:graphicFrame>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15025" y="0"/>
            <a:ext cx="698148" cy="670308"/>
          </a:xfrm>
          <a:prstGeom prst="rect">
            <a:avLst/>
          </a:prstGeom>
        </p:spPr>
      </p:pic>
      <p:sp>
        <p:nvSpPr>
          <p:cNvPr id="4" name="TextBox 3"/>
          <p:cNvSpPr txBox="1"/>
          <p:nvPr/>
        </p:nvSpPr>
        <p:spPr>
          <a:xfrm>
            <a:off x="1848000" y="117001"/>
            <a:ext cx="5616000" cy="461665"/>
          </a:xfrm>
          <a:prstGeom prst="rect">
            <a:avLst/>
          </a:prstGeom>
          <a:noFill/>
        </p:spPr>
        <p:txBody>
          <a:bodyPr wrap="square" rtlCol="0">
            <a:spAutoFit/>
          </a:bodyPr>
          <a:lstStyle/>
          <a:p>
            <a:r>
              <a:rPr lang="en-US" sz="2400" dirty="0">
                <a:solidFill>
                  <a:schemeClr val="bg1"/>
                </a:solidFill>
              </a:rPr>
              <a:t>Launch Announcement </a:t>
            </a:r>
          </a:p>
        </p:txBody>
      </p:sp>
    </p:spTree>
    <p:extLst>
      <p:ext uri="{BB962C8B-B14F-4D97-AF65-F5344CB8AC3E}">
        <p14:creationId xmlns:p14="http://schemas.microsoft.com/office/powerpoint/2010/main" val="19779466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2161350" y="1413000"/>
          <a:ext cx="7894652" cy="3824662"/>
        </p:xfrm>
        <a:graphic>
          <a:graphicData uri="http://schemas.openxmlformats.org/drawingml/2006/table">
            <a:tbl>
              <a:tblPr firstRow="1" bandRow="1">
                <a:tableStyleId>{93296810-A885-4BE3-A3E7-6D5BEEA58F35}</a:tableStyleId>
              </a:tblPr>
              <a:tblGrid>
                <a:gridCol w="1973663">
                  <a:extLst>
                    <a:ext uri="{9D8B030D-6E8A-4147-A177-3AD203B41FA5}">
                      <a16:colId xmlns:a16="http://schemas.microsoft.com/office/drawing/2014/main" val="20000"/>
                    </a:ext>
                  </a:extLst>
                </a:gridCol>
                <a:gridCol w="1973663">
                  <a:extLst>
                    <a:ext uri="{9D8B030D-6E8A-4147-A177-3AD203B41FA5}">
                      <a16:colId xmlns:a16="http://schemas.microsoft.com/office/drawing/2014/main" val="20001"/>
                    </a:ext>
                  </a:extLst>
                </a:gridCol>
                <a:gridCol w="1973663">
                  <a:extLst>
                    <a:ext uri="{9D8B030D-6E8A-4147-A177-3AD203B41FA5}">
                      <a16:colId xmlns:a16="http://schemas.microsoft.com/office/drawing/2014/main" val="20002"/>
                    </a:ext>
                  </a:extLst>
                </a:gridCol>
                <a:gridCol w="1973663">
                  <a:extLst>
                    <a:ext uri="{9D8B030D-6E8A-4147-A177-3AD203B41FA5}">
                      <a16:colId xmlns:a16="http://schemas.microsoft.com/office/drawing/2014/main" val="20003"/>
                    </a:ext>
                  </a:extLst>
                </a:gridCol>
              </a:tblGrid>
              <a:tr h="1045817">
                <a:tc>
                  <a:txBody>
                    <a:bodyPr/>
                    <a:lstStyle/>
                    <a:p>
                      <a:pPr algn="ctr"/>
                      <a:r>
                        <a:rPr lang="en-US" sz="2800" dirty="0">
                          <a:solidFill>
                            <a:schemeClr val="bg1"/>
                          </a:solidFill>
                        </a:rPr>
                        <a:t>Year</a:t>
                      </a:r>
                      <a:r>
                        <a:rPr lang="en-US" sz="2800" baseline="0" dirty="0">
                          <a:solidFill>
                            <a:schemeClr val="bg1"/>
                          </a:solidFill>
                        </a:rPr>
                        <a:t> </a:t>
                      </a:r>
                      <a:r>
                        <a:rPr lang="en-US" sz="2800" strike="noStrike" baseline="0" dirty="0">
                          <a:solidFill>
                            <a:schemeClr val="bg1"/>
                          </a:solidFill>
                        </a:rPr>
                        <a:t>4</a:t>
                      </a:r>
                    </a:p>
                    <a:p>
                      <a:pPr algn="ctr"/>
                      <a:r>
                        <a:rPr lang="en-US" sz="1200" baseline="0" dirty="0">
                          <a:solidFill>
                            <a:schemeClr val="bg1"/>
                          </a:solidFill>
                        </a:rPr>
                        <a:t>7/1/2018 – 6/30/2019 </a:t>
                      </a:r>
                      <a:endParaRPr lang="en-US" sz="1200" dirty="0">
                        <a:solidFill>
                          <a:schemeClr val="bg1"/>
                        </a:solidFill>
                      </a:endParaRPr>
                    </a:p>
                  </a:txBody>
                  <a:tcPr anchor="ctr"/>
                </a:tc>
                <a:tc>
                  <a:txBody>
                    <a:bodyPr/>
                    <a:lstStyle/>
                    <a:p>
                      <a:pPr algn="ctr"/>
                      <a:r>
                        <a:rPr lang="en-US" sz="2800" dirty="0">
                          <a:solidFill>
                            <a:schemeClr val="bg1"/>
                          </a:solidFill>
                        </a:rPr>
                        <a:t>Year </a:t>
                      </a:r>
                      <a:r>
                        <a:rPr lang="en-US" sz="2800" strike="noStrike" dirty="0">
                          <a:solidFill>
                            <a:schemeClr val="bg1"/>
                          </a:solidFill>
                        </a:rPr>
                        <a:t>5</a:t>
                      </a:r>
                      <a:endParaRPr lang="en-US" sz="2800" strike="sngStrike" dirty="0">
                        <a:solidFill>
                          <a:schemeClr val="bg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aseline="0" dirty="0">
                          <a:solidFill>
                            <a:schemeClr val="bg1"/>
                          </a:solidFill>
                        </a:rPr>
                        <a:t>7/1/2019 – 6/30/2020 </a:t>
                      </a:r>
                      <a:endParaRPr lang="en-US" sz="1200" dirty="0">
                        <a:solidFill>
                          <a:schemeClr val="bg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bg1"/>
                          </a:solidFill>
                        </a:rPr>
                        <a:t>Year 6</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aseline="0" dirty="0">
                          <a:solidFill>
                            <a:schemeClr val="bg1"/>
                          </a:solidFill>
                        </a:rPr>
                        <a:t>7/1/2020 – 6/30/2021</a:t>
                      </a:r>
                      <a:endParaRPr lang="en-US" sz="1200" dirty="0">
                        <a:solidFill>
                          <a:schemeClr val="bg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bg1"/>
                          </a:solidFill>
                        </a:rPr>
                        <a:t>Year 7</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aseline="0" dirty="0">
                          <a:solidFill>
                            <a:schemeClr val="bg1"/>
                          </a:solidFill>
                        </a:rPr>
                        <a:t>7/1/2021 – 6/30/2022</a:t>
                      </a:r>
                      <a:endParaRPr lang="en-US" sz="1200" dirty="0">
                        <a:solidFill>
                          <a:schemeClr val="bg1"/>
                        </a:solidFill>
                      </a:endParaRPr>
                    </a:p>
                  </a:txBody>
                  <a:tcPr anchor="ctr"/>
                </a:tc>
                <a:extLst>
                  <a:ext uri="{0D108BD9-81ED-4DB2-BD59-A6C34878D82A}">
                    <a16:rowId xmlns:a16="http://schemas.microsoft.com/office/drawing/2014/main" val="10000"/>
                  </a:ext>
                </a:extLst>
              </a:tr>
              <a:tr h="836422">
                <a:tc gridSpan="4">
                  <a:txBody>
                    <a:bodyPr/>
                    <a:lstStyle/>
                    <a:p>
                      <a:pPr algn="ctr"/>
                      <a:r>
                        <a:rPr lang="en-US" sz="1800" dirty="0"/>
                        <a:t>To avoid penalty</a:t>
                      </a:r>
                      <a:r>
                        <a:rPr lang="en-US" sz="1800" baseline="0" dirty="0"/>
                        <a:t> the following year*:</a:t>
                      </a:r>
                      <a:endParaRPr lang="en-US" sz="1800" dirty="0"/>
                    </a:p>
                  </a:txBody>
                  <a:tcPr anchor="ct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a:p>
                  </a:txBody>
                  <a:tcPr anchor="ct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a:p>
                  </a:txBody>
                  <a:tcPr anchor="ct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a:p>
                  </a:txBody>
                  <a:tcPr anchor="ctr"/>
                </a:tc>
                <a:extLst>
                  <a:ext uri="{0D108BD9-81ED-4DB2-BD59-A6C34878D82A}">
                    <a16:rowId xmlns:a16="http://schemas.microsoft.com/office/drawing/2014/main" val="10001"/>
                  </a:ext>
                </a:extLst>
              </a:tr>
              <a:tr h="1942423">
                <a:tc>
                  <a:txBody>
                    <a:bodyPr/>
                    <a:lstStyle/>
                    <a:p>
                      <a:pPr algn="ctr"/>
                      <a:r>
                        <a:rPr lang="en-US" sz="1800" baseline="0" dirty="0"/>
                        <a:t>Earn</a:t>
                      </a:r>
                    </a:p>
                    <a:p>
                      <a:pPr algn="ctr"/>
                      <a:r>
                        <a:rPr lang="en-US" sz="1800" baseline="0" dirty="0"/>
                        <a:t>3,000 Points </a:t>
                      </a:r>
                    </a:p>
                    <a:p>
                      <a:pPr algn="ctr"/>
                      <a:r>
                        <a:rPr lang="en-US" sz="1800" baseline="0" dirty="0"/>
                        <a:t>By May 15, 2019</a:t>
                      </a:r>
                      <a:endParaRPr lang="en-US" sz="1800" b="1" dirty="0"/>
                    </a:p>
                  </a:txBody>
                  <a:tcPr anchor="ctr"/>
                </a:tc>
                <a:tc>
                  <a:txBody>
                    <a:bodyPr/>
                    <a:lstStyle/>
                    <a:p>
                      <a:pPr algn="ctr"/>
                      <a:r>
                        <a:rPr lang="en-US" sz="1800" baseline="0" dirty="0"/>
                        <a:t>Earn</a:t>
                      </a:r>
                    </a:p>
                    <a:p>
                      <a:pPr algn="ctr"/>
                      <a:r>
                        <a:rPr lang="en-US" sz="1800" baseline="0" dirty="0"/>
                        <a:t>5,000 Points </a:t>
                      </a:r>
                    </a:p>
                    <a:p>
                      <a:pPr algn="ctr"/>
                      <a:r>
                        <a:rPr lang="en-US" sz="1800" baseline="0" dirty="0"/>
                        <a:t>by May 15, 2020 </a:t>
                      </a:r>
                      <a:endParaRPr lang="en-US" sz="1800" dirty="0"/>
                    </a:p>
                  </a:txBody>
                  <a:tcPr anchor="ctr"/>
                </a:tc>
                <a:tc>
                  <a:txBody>
                    <a:bodyPr/>
                    <a:lstStyle/>
                    <a:p>
                      <a:pPr algn="ctr"/>
                      <a:r>
                        <a:rPr lang="en-US" sz="1800" baseline="0" dirty="0"/>
                        <a:t>Earn</a:t>
                      </a:r>
                    </a:p>
                    <a:p>
                      <a:pPr algn="ctr"/>
                      <a:r>
                        <a:rPr lang="en-US" sz="1800" baseline="0" dirty="0"/>
                        <a:t>8,000 Points</a:t>
                      </a:r>
                    </a:p>
                    <a:p>
                      <a:pPr algn="ctr"/>
                      <a:r>
                        <a:rPr lang="en-US" sz="1800" baseline="0" dirty="0"/>
                        <a:t>by May 15, 2021 </a:t>
                      </a:r>
                      <a:endParaRPr lang="en-US" sz="1800" dirty="0"/>
                    </a:p>
                  </a:txBody>
                  <a:tcPr anchor="ctr"/>
                </a:tc>
                <a:tc>
                  <a:txBody>
                    <a:bodyPr/>
                    <a:lstStyle/>
                    <a:p>
                      <a:pPr algn="ctr"/>
                      <a:r>
                        <a:rPr lang="en-US" sz="1800" baseline="0" dirty="0"/>
                        <a:t>Earn</a:t>
                      </a:r>
                    </a:p>
                    <a:p>
                      <a:pPr algn="ctr"/>
                      <a:r>
                        <a:rPr lang="en-US" sz="1800" baseline="0" dirty="0"/>
                        <a:t>8,000 Points</a:t>
                      </a:r>
                    </a:p>
                    <a:p>
                      <a:pPr marL="0" indent="0" algn="ctr">
                        <a:buFont typeface="Arial" panose="020B0604020202020204" pitchFamily="34" charset="0"/>
                        <a:buNone/>
                      </a:pPr>
                      <a:r>
                        <a:rPr lang="en-US" sz="1400" baseline="0" dirty="0"/>
                        <a:t>AND </a:t>
                      </a:r>
                    </a:p>
                    <a:p>
                      <a:pPr marL="0" indent="0" algn="ctr">
                        <a:buFont typeface="Arial" panose="020B0604020202020204" pitchFamily="34" charset="0"/>
                        <a:buNone/>
                      </a:pPr>
                      <a:r>
                        <a:rPr lang="en-US" sz="1400" baseline="0" dirty="0"/>
                        <a:t>be Negative for Metabolic Syndrome**</a:t>
                      </a:r>
                      <a:endParaRPr lang="en-US" sz="1400" dirty="0"/>
                    </a:p>
                    <a:p>
                      <a:pPr marL="0" marR="0" indent="0" algn="ctr" defTabSz="914400" rtl="0" eaLnBrk="1" fontAlgn="auto" latinLnBrk="0" hangingPunct="1">
                        <a:lnSpc>
                          <a:spcPct val="100000"/>
                        </a:lnSpc>
                        <a:spcBef>
                          <a:spcPts val="0"/>
                        </a:spcBef>
                        <a:spcAft>
                          <a:spcPts val="0"/>
                        </a:spcAft>
                        <a:buClrTx/>
                        <a:buSzTx/>
                        <a:buFontTx/>
                        <a:buNone/>
                        <a:tabLst/>
                        <a:defRPr/>
                      </a:pPr>
                      <a:r>
                        <a:rPr lang="en-US" sz="1800" baseline="0" dirty="0"/>
                        <a:t>by May 15, 2022. </a:t>
                      </a:r>
                      <a:endParaRPr lang="en-US" sz="1800" dirty="0"/>
                    </a:p>
                  </a:txBody>
                  <a:tcPr anchor="ctr"/>
                </a:tc>
                <a:extLst>
                  <a:ext uri="{0D108BD9-81ED-4DB2-BD59-A6C34878D82A}">
                    <a16:rowId xmlns:a16="http://schemas.microsoft.com/office/drawing/2014/main" val="10002"/>
                  </a:ext>
                </a:extLst>
              </a:tr>
            </a:tbl>
          </a:graphicData>
        </a:graphic>
      </p:graphicFrame>
      <p:sp>
        <p:nvSpPr>
          <p:cNvPr id="3" name="TextBox 2"/>
          <p:cNvSpPr txBox="1"/>
          <p:nvPr/>
        </p:nvSpPr>
        <p:spPr>
          <a:xfrm>
            <a:off x="1848000" y="117001"/>
            <a:ext cx="5616000" cy="461665"/>
          </a:xfrm>
          <a:prstGeom prst="rect">
            <a:avLst/>
          </a:prstGeom>
          <a:noFill/>
        </p:spPr>
        <p:txBody>
          <a:bodyPr wrap="square" rtlCol="0">
            <a:spAutoFit/>
          </a:bodyPr>
          <a:lstStyle/>
          <a:p>
            <a:r>
              <a:rPr lang="en-US" sz="2400">
                <a:solidFill>
                  <a:schemeClr val="bg1"/>
                </a:solidFill>
              </a:rPr>
              <a:t>Four-Year Healthy Tomorrows  Strategy</a:t>
            </a:r>
            <a:endParaRPr lang="en-US" sz="2400" dirty="0">
              <a:solidFill>
                <a:schemeClr val="bg1"/>
              </a:solidFill>
            </a:endParaRPr>
          </a:p>
        </p:txBody>
      </p:sp>
      <p:sp>
        <p:nvSpPr>
          <p:cNvPr id="4" name="TextBox 3"/>
          <p:cNvSpPr txBox="1"/>
          <p:nvPr/>
        </p:nvSpPr>
        <p:spPr>
          <a:xfrm>
            <a:off x="2161350" y="5877001"/>
            <a:ext cx="7894652" cy="938719"/>
          </a:xfrm>
          <a:prstGeom prst="rect">
            <a:avLst/>
          </a:prstGeom>
          <a:noFill/>
        </p:spPr>
        <p:txBody>
          <a:bodyPr wrap="square" rtlCol="0">
            <a:spAutoFit/>
          </a:bodyPr>
          <a:lstStyle/>
          <a:p>
            <a:pPr algn="ctr"/>
            <a:r>
              <a:rPr lang="en-US" sz="1100" dirty="0"/>
              <a:t>*In order to avoid $500 deductible increase and $</a:t>
            </a:r>
            <a:r>
              <a:rPr lang="en-US" sz="1100" dirty="0">
                <a:solidFill>
                  <a:schemeClr val="dk1"/>
                </a:solidFill>
              </a:rPr>
              <a:t>25 monthly premium increase.</a:t>
            </a:r>
            <a:endParaRPr lang="en-US" sz="1100" i="1" dirty="0"/>
          </a:p>
          <a:p>
            <a:pPr algn="ctr"/>
            <a:r>
              <a:rPr lang="en-US" sz="1100" i="1" dirty="0"/>
              <a:t>**Metabolic Risk Syndrome is a cluster of conditions – increased blood pressure, a high blood sugar level, excess body fat around the waist and abnormal cholesterol levels – that occur together, increasing the risk of heart disease, stroke and diabetes. To be negative for metabolic syndrome a member must have at least 3 of the 5 risk factors in a healthy range (weight, cholesterol, triglycerides, blood pressure, and blood glucose).  </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15025" y="0"/>
            <a:ext cx="698148" cy="670308"/>
          </a:xfrm>
          <a:prstGeom prst="rect">
            <a:avLst/>
          </a:prstGeom>
        </p:spPr>
      </p:pic>
    </p:spTree>
    <p:extLst>
      <p:ext uri="{BB962C8B-B14F-4D97-AF65-F5344CB8AC3E}">
        <p14:creationId xmlns:p14="http://schemas.microsoft.com/office/powerpoint/2010/main" val="29475810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48000" y="117001"/>
            <a:ext cx="5616000" cy="461665"/>
          </a:xfrm>
          <a:prstGeom prst="rect">
            <a:avLst/>
          </a:prstGeom>
          <a:noFill/>
        </p:spPr>
        <p:txBody>
          <a:bodyPr wrap="square" rtlCol="0">
            <a:spAutoFit/>
          </a:bodyPr>
          <a:lstStyle/>
          <a:p>
            <a:r>
              <a:rPr lang="en-US" sz="2400" dirty="0">
                <a:solidFill>
                  <a:schemeClr val="bg1"/>
                </a:solidFill>
              </a:rPr>
              <a:t>What is Go365? </a:t>
            </a:r>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0831" y="1269000"/>
            <a:ext cx="8115300" cy="1123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5731" y="2401350"/>
            <a:ext cx="8460000" cy="34997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15025" y="0"/>
            <a:ext cx="698148" cy="670308"/>
          </a:xfrm>
          <a:prstGeom prst="rect">
            <a:avLst/>
          </a:prstGeom>
        </p:spPr>
      </p:pic>
      <p:sp>
        <p:nvSpPr>
          <p:cNvPr id="6" name="Rectangle 5"/>
          <p:cNvSpPr/>
          <p:nvPr/>
        </p:nvSpPr>
        <p:spPr>
          <a:xfrm>
            <a:off x="7248000" y="5445000"/>
            <a:ext cx="2880000" cy="28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752000" y="5167321"/>
            <a:ext cx="2808000" cy="28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14918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Questions/Comments</a:t>
            </a: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9465842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1" y="228600"/>
            <a:ext cx="8305223" cy="990600"/>
          </a:xfrm>
        </p:spPr>
        <p:txBody>
          <a:bodyPr>
            <a:noAutofit/>
          </a:bodyPr>
          <a:lstStyle/>
          <a:p>
            <a:pPr algn="l"/>
            <a:r>
              <a:rPr lang="en-US" b="1" dirty="0">
                <a:solidFill>
                  <a:schemeClr val="tx1"/>
                </a:solidFill>
              </a:rPr>
              <a:t>Public Comment</a:t>
            </a:r>
            <a:endParaRPr lang="en-US" dirty="0">
              <a:solidFill>
                <a:schemeClr val="tx1"/>
              </a:solidFill>
            </a:endParaRPr>
          </a:p>
        </p:txBody>
      </p:sp>
      <p:sp>
        <p:nvSpPr>
          <p:cNvPr id="4" name="Footer Placeholder 3"/>
          <p:cNvSpPr>
            <a:spLocks noGrp="1"/>
          </p:cNvSpPr>
          <p:nvPr>
            <p:ph type="ftr" sz="quarter" idx="10"/>
          </p:nvPr>
        </p:nvSpPr>
        <p:spPr/>
        <p:txBody>
          <a:bodyPr/>
          <a:lstStyle/>
          <a:p>
            <a:r>
              <a:rPr lang="en-US"/>
              <a:t>PEIA/RHBT Finance Board Meeting</a:t>
            </a:r>
            <a:endParaRPr lang="en-US" dirty="0"/>
          </a:p>
        </p:txBody>
      </p:sp>
      <p:sp>
        <p:nvSpPr>
          <p:cNvPr id="5" name="Slide Number Placeholder 4"/>
          <p:cNvSpPr>
            <a:spLocks noGrp="1"/>
          </p:cNvSpPr>
          <p:nvPr>
            <p:ph type="sldNum" sz="quarter" idx="11"/>
          </p:nvPr>
        </p:nvSpPr>
        <p:spPr/>
        <p:txBody>
          <a:bodyPr/>
          <a:lstStyle/>
          <a:p>
            <a:fld id="{187100E8-90C1-48C2-9227-969F262F18AE}" type="slidenum">
              <a:rPr lang="en-US" smtClean="0"/>
              <a:pPr/>
              <a:t>27</a:t>
            </a:fld>
            <a:endParaRPr lang="en-US" dirty="0"/>
          </a:p>
        </p:txBody>
      </p:sp>
      <p:sp>
        <p:nvSpPr>
          <p:cNvPr id="3" name="Rectangle 2"/>
          <p:cNvSpPr/>
          <p:nvPr/>
        </p:nvSpPr>
        <p:spPr>
          <a:xfrm>
            <a:off x="1981200" y="2173070"/>
            <a:ext cx="6477000" cy="1138773"/>
          </a:xfrm>
          <a:prstGeom prst="rect">
            <a:avLst/>
          </a:prstGeom>
        </p:spPr>
        <p:txBody>
          <a:bodyPr wrap="square">
            <a:spAutoFit/>
          </a:bodyPr>
          <a:lstStyle/>
          <a:p>
            <a:pPr marL="45720"/>
            <a:r>
              <a:rPr lang="en-US" sz="3600" dirty="0"/>
              <a:t>  </a:t>
            </a:r>
            <a:r>
              <a:rPr lang="en-US" sz="3200" b="1" dirty="0"/>
              <a:t>John Myers</a:t>
            </a:r>
          </a:p>
          <a:p>
            <a:pPr marL="45720"/>
            <a:r>
              <a:rPr lang="en-US" sz="3200" b="1" dirty="0"/>
              <a:t>  Chairman</a:t>
            </a:r>
          </a:p>
        </p:txBody>
      </p:sp>
    </p:spTree>
    <p:extLst>
      <p:ext uri="{BB962C8B-B14F-4D97-AF65-F5344CB8AC3E}">
        <p14:creationId xmlns:p14="http://schemas.microsoft.com/office/powerpoint/2010/main" val="30360986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D4938-8DD6-4F48-B2E1-E7710F993D56}"/>
              </a:ext>
            </a:extLst>
          </p:cNvPr>
          <p:cNvSpPr>
            <a:spLocks noGrp="1"/>
          </p:cNvSpPr>
          <p:nvPr>
            <p:ph type="title"/>
          </p:nvPr>
        </p:nvSpPr>
        <p:spPr/>
        <p:txBody>
          <a:bodyPr/>
          <a:lstStyle/>
          <a:p>
            <a:r>
              <a:rPr lang="en-US" dirty="0"/>
              <a:t>	</a:t>
            </a:r>
            <a:r>
              <a:rPr lang="en-US" b="1" dirty="0"/>
              <a:t>Vote</a:t>
            </a:r>
          </a:p>
        </p:txBody>
      </p:sp>
      <p:sp>
        <p:nvSpPr>
          <p:cNvPr id="3" name="Content Placeholder 2">
            <a:extLst>
              <a:ext uri="{FF2B5EF4-FFF2-40B4-BE49-F238E27FC236}">
                <a16:creationId xmlns:a16="http://schemas.microsoft.com/office/drawing/2014/main" id="{7783816E-5A1A-40AA-854E-63EA52E4EBC1}"/>
              </a:ext>
            </a:extLst>
          </p:cNvPr>
          <p:cNvSpPr>
            <a:spLocks noGrp="1"/>
          </p:cNvSpPr>
          <p:nvPr>
            <p:ph idx="1"/>
          </p:nvPr>
        </p:nvSpPr>
        <p:spPr/>
        <p:txBody>
          <a:bodyPr/>
          <a:lstStyle/>
          <a:p>
            <a:pPr marL="0" indent="0">
              <a:buNone/>
            </a:pPr>
            <a:r>
              <a:rPr lang="en-US" dirty="0"/>
              <a:t>	</a:t>
            </a:r>
            <a:r>
              <a:rPr lang="en-US" b="1" dirty="0"/>
              <a:t>John Myers</a:t>
            </a:r>
          </a:p>
          <a:p>
            <a:pPr marL="0" indent="0">
              <a:buNone/>
            </a:pPr>
            <a:r>
              <a:rPr lang="en-US" b="1" dirty="0"/>
              <a:t>	Chairman</a:t>
            </a:r>
          </a:p>
        </p:txBody>
      </p:sp>
    </p:spTree>
    <p:extLst>
      <p:ext uri="{BB962C8B-B14F-4D97-AF65-F5344CB8AC3E}">
        <p14:creationId xmlns:p14="http://schemas.microsoft.com/office/powerpoint/2010/main" val="20959502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691AF-07F8-4987-A15F-95BE6E464347}"/>
              </a:ext>
            </a:extLst>
          </p:cNvPr>
          <p:cNvSpPr>
            <a:spLocks noGrp="1"/>
          </p:cNvSpPr>
          <p:nvPr>
            <p:ph type="title"/>
          </p:nvPr>
        </p:nvSpPr>
        <p:spPr/>
        <p:txBody>
          <a:bodyPr/>
          <a:lstStyle/>
          <a:p>
            <a:r>
              <a:rPr lang="en-US" b="1" dirty="0"/>
              <a:t>Schedule Next Meeting</a:t>
            </a:r>
            <a:br>
              <a:rPr lang="en-US" b="1" dirty="0"/>
            </a:br>
            <a:r>
              <a:rPr lang="en-US" sz="3000" b="1" dirty="0"/>
              <a:t>December 7, 2017</a:t>
            </a:r>
          </a:p>
        </p:txBody>
      </p:sp>
      <p:sp>
        <p:nvSpPr>
          <p:cNvPr id="3" name="Content Placeholder 2">
            <a:extLst>
              <a:ext uri="{FF2B5EF4-FFF2-40B4-BE49-F238E27FC236}">
                <a16:creationId xmlns:a16="http://schemas.microsoft.com/office/drawing/2014/main" id="{EC5DFFF9-7BC4-4D95-A54D-E996E5CAA874}"/>
              </a:ext>
            </a:extLst>
          </p:cNvPr>
          <p:cNvSpPr>
            <a:spLocks noGrp="1"/>
          </p:cNvSpPr>
          <p:nvPr>
            <p:ph idx="1"/>
          </p:nvPr>
        </p:nvSpPr>
        <p:spPr>
          <a:xfrm>
            <a:off x="838200" y="2680677"/>
            <a:ext cx="10515600" cy="3496285"/>
          </a:xfrm>
        </p:spPr>
        <p:txBody>
          <a:bodyPr/>
          <a:lstStyle/>
          <a:p>
            <a:pPr marL="0" indent="0">
              <a:buNone/>
            </a:pPr>
            <a:r>
              <a:rPr lang="en-US" dirty="0"/>
              <a:t>John Myers</a:t>
            </a:r>
          </a:p>
          <a:p>
            <a:pPr marL="0" indent="0">
              <a:buNone/>
            </a:pPr>
            <a:r>
              <a:rPr lang="en-US" dirty="0"/>
              <a:t>Chairman</a:t>
            </a:r>
          </a:p>
        </p:txBody>
      </p:sp>
    </p:spTree>
    <p:extLst>
      <p:ext uri="{BB962C8B-B14F-4D97-AF65-F5344CB8AC3E}">
        <p14:creationId xmlns:p14="http://schemas.microsoft.com/office/powerpoint/2010/main" val="1052959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PEIA/RHBT Finance Board Meeting</a:t>
            </a:r>
            <a:endParaRPr lang="en-US" dirty="0"/>
          </a:p>
        </p:txBody>
      </p:sp>
      <p:sp>
        <p:nvSpPr>
          <p:cNvPr id="4" name="Slide Number Placeholder 3"/>
          <p:cNvSpPr>
            <a:spLocks noGrp="1"/>
          </p:cNvSpPr>
          <p:nvPr>
            <p:ph type="sldNum" sz="quarter" idx="12"/>
          </p:nvPr>
        </p:nvSpPr>
        <p:spPr/>
        <p:txBody>
          <a:bodyPr/>
          <a:lstStyle/>
          <a:p>
            <a:fld id="{187100E8-90C1-48C2-9227-969F262F18AE}" type="slidenum">
              <a:rPr lang="en-US" smtClean="0"/>
              <a:pPr/>
              <a:t>3</a:t>
            </a:fld>
            <a:endParaRPr lang="en-US" dirty="0"/>
          </a:p>
        </p:txBody>
      </p:sp>
      <p:sp>
        <p:nvSpPr>
          <p:cNvPr id="5" name="Content Placeholder 4"/>
          <p:cNvSpPr>
            <a:spLocks noGrp="1"/>
          </p:cNvSpPr>
          <p:nvPr>
            <p:ph idx="4294967295"/>
          </p:nvPr>
        </p:nvSpPr>
        <p:spPr>
          <a:xfrm>
            <a:off x="3146426" y="1557338"/>
            <a:ext cx="7521575" cy="4462462"/>
          </a:xfrm>
        </p:spPr>
        <p:txBody>
          <a:bodyPr>
            <a:normAutofit/>
          </a:bodyPr>
          <a:lstStyle/>
          <a:p>
            <a:pPr marL="45714" indent="0">
              <a:buNone/>
            </a:pPr>
            <a:r>
              <a:rPr lang="en-US" sz="2000" dirty="0">
                <a:latin typeface="Arial Black" panose="020B0A04020102020204" pitchFamily="34" charset="0"/>
              </a:rPr>
              <a:t>John Myers, Chairman</a:t>
            </a:r>
            <a:r>
              <a:rPr lang="en-US" sz="2000" dirty="0"/>
              <a:t>	</a:t>
            </a:r>
          </a:p>
          <a:p>
            <a:pPr marL="45714" indent="0">
              <a:buNone/>
            </a:pPr>
            <a:r>
              <a:rPr lang="en-US" sz="2000" dirty="0"/>
              <a:t>		</a:t>
            </a:r>
            <a:br>
              <a:rPr lang="en-US" sz="2000" dirty="0"/>
            </a:br>
            <a:r>
              <a:rPr lang="en-US" sz="2000" dirty="0"/>
              <a:t>		Members:</a:t>
            </a:r>
          </a:p>
          <a:p>
            <a:pPr marL="45714" indent="0">
              <a:buNone/>
            </a:pPr>
            <a:endParaRPr lang="en-US" sz="2000" dirty="0"/>
          </a:p>
          <a:p>
            <a:pPr marL="2367175" lvl="5">
              <a:buClr>
                <a:schemeClr val="bg2">
                  <a:lumMod val="50000"/>
                </a:schemeClr>
              </a:buClr>
              <a:buFont typeface="Wingdings" pitchFamily="2" charset="2"/>
              <a:buChar char="q"/>
            </a:pPr>
            <a:r>
              <a:rPr lang="en-US" sz="2000" dirty="0"/>
              <a:t>Lee Diznoff</a:t>
            </a:r>
          </a:p>
          <a:p>
            <a:pPr marL="2367175" lvl="5">
              <a:buClr>
                <a:schemeClr val="bg2">
                  <a:lumMod val="50000"/>
                </a:schemeClr>
              </a:buClr>
              <a:buFont typeface="Wingdings" pitchFamily="2" charset="2"/>
              <a:buChar char="q"/>
            </a:pPr>
            <a:r>
              <a:rPr lang="en-US" sz="2000" dirty="0"/>
              <a:t>Jason Myers</a:t>
            </a:r>
          </a:p>
          <a:p>
            <a:pPr marL="2367175" lvl="5">
              <a:buClr>
                <a:schemeClr val="bg2">
                  <a:lumMod val="50000"/>
                </a:schemeClr>
              </a:buClr>
              <a:buFont typeface="Wingdings" pitchFamily="2" charset="2"/>
              <a:buChar char="q"/>
            </a:pPr>
            <a:r>
              <a:rPr lang="en-US" sz="2000" dirty="0"/>
              <a:t>Amanda Meadows</a:t>
            </a:r>
          </a:p>
          <a:p>
            <a:pPr marL="2367175" lvl="5">
              <a:buClr>
                <a:schemeClr val="bg2">
                  <a:lumMod val="50000"/>
                </a:schemeClr>
              </a:buClr>
              <a:buFont typeface="Wingdings" pitchFamily="2" charset="2"/>
              <a:buChar char="q"/>
            </a:pPr>
            <a:r>
              <a:rPr lang="en-US" sz="2000" dirty="0"/>
              <a:t>Jared Robertson</a:t>
            </a:r>
          </a:p>
          <a:p>
            <a:pPr marL="2367175" lvl="5">
              <a:buClr>
                <a:schemeClr val="bg2">
                  <a:lumMod val="50000"/>
                </a:schemeClr>
              </a:buClr>
              <a:buFont typeface="Wingdings" pitchFamily="2" charset="2"/>
              <a:buChar char="q"/>
            </a:pPr>
            <a:r>
              <a:rPr lang="en-US" sz="2000" dirty="0"/>
              <a:t>Ray Whiting</a:t>
            </a:r>
          </a:p>
          <a:p>
            <a:pPr marL="2367175" lvl="5">
              <a:buClr>
                <a:schemeClr val="bg2">
                  <a:lumMod val="50000"/>
                </a:schemeClr>
              </a:buClr>
              <a:buFont typeface="Wingdings" pitchFamily="2" charset="2"/>
              <a:buChar char="q"/>
            </a:pPr>
            <a:r>
              <a:rPr lang="en-US" sz="2000" dirty="0"/>
              <a:t>William “Bill” Milam</a:t>
            </a:r>
          </a:p>
          <a:p>
            <a:pPr marL="2367175" lvl="5">
              <a:buClr>
                <a:schemeClr val="bg2">
                  <a:lumMod val="50000"/>
                </a:schemeClr>
              </a:buClr>
              <a:buFont typeface="Wingdings" pitchFamily="2" charset="2"/>
              <a:buChar char="q"/>
            </a:pPr>
            <a:r>
              <a:rPr lang="en-US" sz="2000" dirty="0"/>
              <a:t>Michael T. Smith</a:t>
            </a:r>
          </a:p>
          <a:p>
            <a:pPr marL="2367175" lvl="5">
              <a:buClr>
                <a:schemeClr val="bg2">
                  <a:lumMod val="50000"/>
                </a:schemeClr>
              </a:buClr>
              <a:buFont typeface="Wingdings" pitchFamily="2" charset="2"/>
              <a:buChar char="q"/>
            </a:pPr>
            <a:r>
              <a:rPr lang="en-US" sz="2000" dirty="0"/>
              <a:t>Geoff Christian</a:t>
            </a:r>
          </a:p>
          <a:p>
            <a:pPr marL="2139549" lvl="5" indent="0">
              <a:buClr>
                <a:schemeClr val="bg2">
                  <a:lumMod val="50000"/>
                </a:schemeClr>
              </a:buClr>
              <a:buNone/>
            </a:pPr>
            <a:endParaRPr lang="en-US" dirty="0"/>
          </a:p>
          <a:p>
            <a:pPr marL="2367175" lvl="5">
              <a:buClr>
                <a:schemeClr val="bg2">
                  <a:lumMod val="50000"/>
                </a:schemeClr>
              </a:buClr>
              <a:buFont typeface="Wingdings" pitchFamily="2" charset="2"/>
              <a:buChar char="q"/>
            </a:pPr>
            <a:endParaRPr lang="en-US" sz="2000" dirty="0"/>
          </a:p>
          <a:p>
            <a:endParaRPr lang="en-US" dirty="0"/>
          </a:p>
        </p:txBody>
      </p:sp>
      <p:sp>
        <p:nvSpPr>
          <p:cNvPr id="2" name="Title 1"/>
          <p:cNvSpPr>
            <a:spLocks noGrp="1"/>
          </p:cNvSpPr>
          <p:nvPr>
            <p:ph type="title" idx="4294967295"/>
          </p:nvPr>
        </p:nvSpPr>
        <p:spPr>
          <a:xfrm>
            <a:off x="1524000" y="228601"/>
            <a:ext cx="7924800" cy="914400"/>
          </a:xfrm>
        </p:spPr>
        <p:txBody>
          <a:bodyPr>
            <a:normAutofit/>
          </a:bodyPr>
          <a:lstStyle/>
          <a:p>
            <a:r>
              <a:rPr lang="en-US" b="1" dirty="0"/>
              <a:t>  Roll Call</a:t>
            </a:r>
          </a:p>
        </p:txBody>
      </p:sp>
    </p:spTree>
    <p:extLst>
      <p:ext uri="{BB962C8B-B14F-4D97-AF65-F5344CB8AC3E}">
        <p14:creationId xmlns:p14="http://schemas.microsoft.com/office/powerpoint/2010/main" val="11394974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9296113" cy="1066800"/>
          </a:xfrm>
        </p:spPr>
        <p:txBody>
          <a:bodyPr>
            <a:normAutofit/>
          </a:bodyPr>
          <a:lstStyle/>
          <a:p>
            <a:pPr algn="l"/>
            <a:r>
              <a:rPr lang="en-US" b="1" dirty="0">
                <a:solidFill>
                  <a:schemeClr val="tx1"/>
                </a:solidFill>
              </a:rPr>
              <a:t>Director Update</a:t>
            </a:r>
          </a:p>
        </p:txBody>
      </p:sp>
      <p:sp>
        <p:nvSpPr>
          <p:cNvPr id="5" name="Content Placeholder 4"/>
          <p:cNvSpPr>
            <a:spLocks noGrp="1"/>
          </p:cNvSpPr>
          <p:nvPr>
            <p:ph idx="1"/>
          </p:nvPr>
        </p:nvSpPr>
        <p:spPr>
          <a:xfrm>
            <a:off x="914400" y="1219200"/>
            <a:ext cx="9296400" cy="4931508"/>
          </a:xfrm>
        </p:spPr>
        <p:txBody>
          <a:bodyPr>
            <a:normAutofit fontScale="55000" lnSpcReduction="20000"/>
          </a:bodyPr>
          <a:lstStyle/>
          <a:p>
            <a:pPr>
              <a:buNone/>
            </a:pPr>
            <a:r>
              <a:rPr lang="en-US" b="1" dirty="0">
                <a:latin typeface="Calibri" pitchFamily="34" charset="0"/>
              </a:rPr>
              <a:t>Dates for 2017 Public Hearings:</a:t>
            </a:r>
          </a:p>
          <a:p>
            <a:pPr lvl="1">
              <a:buFont typeface="Arial" panose="020B0604020202020204" pitchFamily="34" charset="0"/>
              <a:buChar char="•"/>
            </a:pPr>
            <a:r>
              <a:rPr lang="en-US" b="1" dirty="0">
                <a:latin typeface="Calibri" pitchFamily="34" charset="0"/>
              </a:rPr>
              <a:t>November 6, 2017 - Morgantown </a:t>
            </a:r>
          </a:p>
          <a:p>
            <a:pPr marL="457200" lvl="1" indent="0">
              <a:buNone/>
            </a:pPr>
            <a:r>
              <a:rPr lang="en-US" b="1" dirty="0">
                <a:latin typeface="Calibri" pitchFamily="34" charset="0"/>
              </a:rPr>
              <a:t>     WV – WVU Erickson Alumni Center, One alumni Drive, Morgantown, WV 26506</a:t>
            </a:r>
          </a:p>
          <a:p>
            <a:pPr marL="457200" lvl="1" indent="0">
              <a:buNone/>
            </a:pPr>
            <a:endParaRPr lang="en-US" b="1" dirty="0">
              <a:latin typeface="Calibri" pitchFamily="34" charset="0"/>
            </a:endParaRPr>
          </a:p>
          <a:p>
            <a:pPr lvl="1">
              <a:buFont typeface="Arial" panose="020B0604020202020204" pitchFamily="34" charset="0"/>
              <a:buChar char="•"/>
            </a:pPr>
            <a:r>
              <a:rPr lang="en-US" b="1" dirty="0">
                <a:latin typeface="Calibri" pitchFamily="34" charset="0"/>
              </a:rPr>
              <a:t>November 14, 2017 - Beckley, WV</a:t>
            </a:r>
          </a:p>
          <a:p>
            <a:pPr marL="457200" lvl="1" indent="0">
              <a:buNone/>
            </a:pPr>
            <a:r>
              <a:rPr lang="en-US" b="1" dirty="0">
                <a:latin typeface="Calibri" pitchFamily="34" charset="0"/>
              </a:rPr>
              <a:t>     Tamarack Conference Center, 1 Tamarack Pl., Beckley, WV 25801</a:t>
            </a:r>
          </a:p>
          <a:p>
            <a:pPr marL="457200" lvl="1" indent="0">
              <a:buNone/>
            </a:pPr>
            <a:endParaRPr lang="en-US" b="1" dirty="0">
              <a:latin typeface="Calibri" pitchFamily="34" charset="0"/>
            </a:endParaRPr>
          </a:p>
          <a:p>
            <a:pPr lvl="1">
              <a:buFont typeface="Arial" panose="020B0604020202020204" pitchFamily="34" charset="0"/>
              <a:buChar char="•"/>
            </a:pPr>
            <a:r>
              <a:rPr lang="en-US" b="1" dirty="0">
                <a:latin typeface="Calibri" pitchFamily="34" charset="0"/>
              </a:rPr>
              <a:t>November 15, 2017 - Charleston, WV</a:t>
            </a:r>
          </a:p>
          <a:p>
            <a:pPr marL="457200" lvl="1" indent="0">
              <a:buNone/>
            </a:pPr>
            <a:r>
              <a:rPr lang="en-US" b="1" dirty="0">
                <a:latin typeface="Calibri" pitchFamily="34" charset="0"/>
              </a:rPr>
              <a:t>      University of Charleston, 2300 </a:t>
            </a:r>
            <a:r>
              <a:rPr lang="en-US" b="1" dirty="0" err="1">
                <a:latin typeface="Calibri" pitchFamily="34" charset="0"/>
              </a:rPr>
              <a:t>MacCorkle</a:t>
            </a:r>
            <a:r>
              <a:rPr lang="en-US" b="1" dirty="0">
                <a:latin typeface="Calibri" pitchFamily="34" charset="0"/>
              </a:rPr>
              <a:t> Ave., SE, Charleston, WV 25304</a:t>
            </a:r>
          </a:p>
          <a:p>
            <a:pPr marL="457200" lvl="1" indent="0">
              <a:buNone/>
            </a:pPr>
            <a:endParaRPr lang="en-US" b="1" dirty="0">
              <a:latin typeface="Calibri" pitchFamily="34" charset="0"/>
            </a:endParaRPr>
          </a:p>
          <a:p>
            <a:pPr marL="455225" lvl="1" indent="0">
              <a:buNone/>
            </a:pPr>
            <a:endParaRPr lang="en-US" b="1" dirty="0">
              <a:latin typeface="Calibri" pitchFamily="34" charset="0"/>
            </a:endParaRPr>
          </a:p>
          <a:p>
            <a:pPr marL="0" indent="0">
              <a:buNone/>
            </a:pPr>
            <a:r>
              <a:rPr lang="en-US" b="1" dirty="0">
                <a:latin typeface="Calibri" pitchFamily="34" charset="0"/>
              </a:rPr>
              <a:t>Dates for 2017 Telephonic Public Hearings:</a:t>
            </a:r>
          </a:p>
          <a:p>
            <a:pPr lvl="1"/>
            <a:r>
              <a:rPr lang="en-US" b="1" dirty="0">
                <a:latin typeface="Calibri" pitchFamily="34" charset="0"/>
              </a:rPr>
              <a:t>November 8, 2017</a:t>
            </a:r>
          </a:p>
          <a:p>
            <a:pPr lvl="1"/>
            <a:r>
              <a:rPr lang="en-US" b="1" dirty="0">
                <a:latin typeface="Calibri" pitchFamily="34" charset="0"/>
              </a:rPr>
              <a:t>November 13, 2017</a:t>
            </a:r>
          </a:p>
          <a:p>
            <a:pPr lvl="1"/>
            <a:endParaRPr lang="en-US" b="1" dirty="0">
              <a:latin typeface="Calibri" pitchFamily="34" charset="0"/>
            </a:endParaRPr>
          </a:p>
          <a:p>
            <a:pPr marL="457200" lvl="1" indent="0">
              <a:buNone/>
            </a:pPr>
            <a:r>
              <a:rPr lang="en-US" b="1" dirty="0">
                <a:latin typeface="Calibri" pitchFamily="34" charset="0"/>
              </a:rPr>
              <a:t>*Call-In Information: </a:t>
            </a:r>
          </a:p>
          <a:p>
            <a:pPr marL="457200" lvl="1" indent="0">
              <a:buNone/>
            </a:pPr>
            <a:r>
              <a:rPr lang="en-US" b="1" dirty="0">
                <a:latin typeface="Calibri" pitchFamily="34" charset="0"/>
              </a:rPr>
              <a:t> 	Toll-Free Access Number: 1-866-206-0240</a:t>
            </a:r>
          </a:p>
          <a:p>
            <a:pPr marL="457200" lvl="1" indent="0">
              <a:buNone/>
            </a:pPr>
            <a:r>
              <a:rPr lang="en-US" b="1" dirty="0">
                <a:latin typeface="Calibri" pitchFamily="34" charset="0"/>
              </a:rPr>
              <a:t>	Moderator Pin:  65499989</a:t>
            </a:r>
          </a:p>
          <a:p>
            <a:pPr marL="457200" lvl="1" indent="0">
              <a:buNone/>
            </a:pPr>
            <a:r>
              <a:rPr lang="en-US" b="1" dirty="0">
                <a:latin typeface="Calibri" pitchFamily="34" charset="0"/>
              </a:rPr>
              <a:t>	Participant Pin:  96783409</a:t>
            </a:r>
          </a:p>
          <a:p>
            <a:pPr marL="455225" lvl="1" indent="0">
              <a:buNone/>
            </a:pPr>
            <a:endParaRPr lang="en-US" b="1" dirty="0">
              <a:latin typeface="Calibri" pitchFamily="34" charset="0"/>
            </a:endParaRPr>
          </a:p>
          <a:p>
            <a:pPr marL="455225" lvl="1" indent="0">
              <a:buNone/>
            </a:pPr>
            <a:r>
              <a:rPr lang="en-US" b="1" dirty="0">
                <a:latin typeface="Calibri" pitchFamily="34" charset="0"/>
              </a:rPr>
              <a:t>		 </a:t>
            </a:r>
          </a:p>
          <a:p>
            <a:pPr marL="45714" indent="0">
              <a:buNone/>
            </a:pPr>
            <a:r>
              <a:rPr lang="en-US" sz="2400" dirty="0"/>
              <a:t>Ted Cheatham,  PEIA Director</a:t>
            </a:r>
            <a:r>
              <a:rPr lang="en-US" sz="2300" dirty="0">
                <a:latin typeface="Calibri" pitchFamily="34" charset="0"/>
              </a:rPr>
              <a:t>	</a:t>
            </a:r>
            <a:r>
              <a:rPr lang="en-US" dirty="0">
                <a:latin typeface="Calibri" pitchFamily="34" charset="0"/>
              </a:rPr>
              <a:t>		</a:t>
            </a:r>
          </a:p>
          <a:p>
            <a:pPr lvl="1">
              <a:buNone/>
            </a:pPr>
            <a:r>
              <a:rPr lang="en-US" sz="2300" dirty="0">
                <a:latin typeface="Calibri" pitchFamily="34" charset="0"/>
              </a:rPr>
              <a:t>			</a:t>
            </a:r>
            <a:endParaRPr lang="en-US" dirty="0">
              <a:solidFill>
                <a:schemeClr val="bg1"/>
              </a:solidFill>
              <a:latin typeface="Georgia" pitchFamily="18" charset="0"/>
            </a:endParaRPr>
          </a:p>
          <a:p>
            <a:pPr marL="1431688" lvl="3" indent="-512131">
              <a:buNone/>
            </a:pPr>
            <a:endParaRPr lang="en-US" dirty="0">
              <a:solidFill>
                <a:schemeClr val="bg1"/>
              </a:solidFill>
              <a:latin typeface="Georgia" pitchFamily="18" charset="0"/>
            </a:endParaRPr>
          </a:p>
          <a:p>
            <a:endParaRPr lang="en-US" dirty="0"/>
          </a:p>
        </p:txBody>
      </p:sp>
      <p:sp>
        <p:nvSpPr>
          <p:cNvPr id="3" name="Footer Placeholder 2"/>
          <p:cNvSpPr>
            <a:spLocks noGrp="1"/>
          </p:cNvSpPr>
          <p:nvPr>
            <p:ph type="ftr" sz="quarter" idx="10"/>
          </p:nvPr>
        </p:nvSpPr>
        <p:spPr/>
        <p:txBody>
          <a:bodyPr/>
          <a:lstStyle/>
          <a:p>
            <a:r>
              <a:rPr lang="en-US"/>
              <a:t>PEIA/RHBT Finance Board Meeting</a:t>
            </a:r>
            <a:endParaRPr lang="en-US" dirty="0"/>
          </a:p>
        </p:txBody>
      </p:sp>
      <p:sp>
        <p:nvSpPr>
          <p:cNvPr id="4" name="Slide Number Placeholder 3"/>
          <p:cNvSpPr>
            <a:spLocks noGrp="1"/>
          </p:cNvSpPr>
          <p:nvPr>
            <p:ph type="sldNum" sz="quarter" idx="11"/>
          </p:nvPr>
        </p:nvSpPr>
        <p:spPr/>
        <p:txBody>
          <a:bodyPr/>
          <a:lstStyle/>
          <a:p>
            <a:fld id="{187100E8-90C1-48C2-9227-969F262F18AE}" type="slidenum">
              <a:rPr lang="en-US" smtClean="0"/>
              <a:pPr/>
              <a:t>30</a:t>
            </a:fld>
            <a:endParaRPr lang="en-US" dirty="0"/>
          </a:p>
        </p:txBody>
      </p:sp>
    </p:spTree>
    <p:extLst>
      <p:ext uri="{BB962C8B-B14F-4D97-AF65-F5344CB8AC3E}">
        <p14:creationId xmlns:p14="http://schemas.microsoft.com/office/powerpoint/2010/main" val="16698394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9372313" cy="1143000"/>
          </a:xfrm>
        </p:spPr>
        <p:txBody>
          <a:bodyPr>
            <a:normAutofit/>
          </a:bodyPr>
          <a:lstStyle/>
          <a:p>
            <a:pPr algn="l"/>
            <a:r>
              <a:rPr lang="en-US" b="1" dirty="0">
                <a:solidFill>
                  <a:schemeClr val="tx1"/>
                </a:solidFill>
              </a:rPr>
              <a:t>Adjourn</a:t>
            </a:r>
          </a:p>
        </p:txBody>
      </p:sp>
      <p:sp>
        <p:nvSpPr>
          <p:cNvPr id="5" name="Content Placeholder 4"/>
          <p:cNvSpPr>
            <a:spLocks noGrp="1"/>
          </p:cNvSpPr>
          <p:nvPr>
            <p:ph idx="1"/>
          </p:nvPr>
        </p:nvSpPr>
        <p:spPr>
          <a:xfrm>
            <a:off x="672123" y="1600200"/>
            <a:ext cx="9538677" cy="3505200"/>
          </a:xfrm>
        </p:spPr>
        <p:txBody>
          <a:bodyPr>
            <a:normAutofit fontScale="92500" lnSpcReduction="10000"/>
          </a:bodyPr>
          <a:lstStyle/>
          <a:p>
            <a:pPr>
              <a:buNone/>
            </a:pPr>
            <a:r>
              <a:rPr lang="en-US" dirty="0">
                <a:latin typeface="Calibri" pitchFamily="34" charset="0"/>
              </a:rPr>
              <a:t>	</a:t>
            </a:r>
            <a:r>
              <a:rPr lang="en-US" b="1" dirty="0">
                <a:latin typeface="Calibri" pitchFamily="34" charset="0"/>
              </a:rPr>
              <a:t>	</a:t>
            </a:r>
          </a:p>
          <a:p>
            <a:pPr>
              <a:buNone/>
            </a:pPr>
            <a:endParaRPr lang="en-US" b="1" dirty="0">
              <a:latin typeface="Calibri" pitchFamily="34" charset="0"/>
            </a:endParaRPr>
          </a:p>
          <a:p>
            <a:pPr>
              <a:buNone/>
            </a:pPr>
            <a:r>
              <a:rPr lang="en-US" b="1" dirty="0">
                <a:latin typeface="Calibri" pitchFamily="34" charset="0"/>
              </a:rPr>
              <a:t>		  </a:t>
            </a:r>
          </a:p>
          <a:p>
            <a:pPr marL="45714" indent="0">
              <a:buNone/>
            </a:pPr>
            <a:r>
              <a:rPr lang="en-US" b="1" dirty="0">
                <a:latin typeface="Calibri" pitchFamily="34" charset="0"/>
              </a:rPr>
              <a:t>   </a:t>
            </a:r>
            <a:r>
              <a:rPr lang="en-US" sz="3200" b="1" dirty="0"/>
              <a:t>John Myers</a:t>
            </a:r>
          </a:p>
          <a:p>
            <a:pPr marL="45714" indent="0">
              <a:buNone/>
            </a:pPr>
            <a:r>
              <a:rPr lang="en-US" sz="3200" b="1" dirty="0"/>
              <a:t>  Chairman 	</a:t>
            </a:r>
          </a:p>
          <a:p>
            <a:pPr>
              <a:buNone/>
            </a:pPr>
            <a:endParaRPr lang="en-US" dirty="0">
              <a:latin typeface="Calibri" pitchFamily="34" charset="0"/>
            </a:endParaRPr>
          </a:p>
          <a:p>
            <a:pPr lvl="1">
              <a:buNone/>
            </a:pPr>
            <a:r>
              <a:rPr lang="en-US" sz="2300" dirty="0">
                <a:latin typeface="Calibri" pitchFamily="34" charset="0"/>
              </a:rPr>
              <a:t>		</a:t>
            </a:r>
          </a:p>
          <a:p>
            <a:pPr lvl="1">
              <a:buNone/>
            </a:pPr>
            <a:r>
              <a:rPr lang="en-US" sz="2300" dirty="0">
                <a:latin typeface="Calibri" pitchFamily="34" charset="0"/>
              </a:rPr>
              <a:t>			</a:t>
            </a:r>
            <a:endParaRPr lang="en-US" dirty="0">
              <a:solidFill>
                <a:schemeClr val="bg1"/>
              </a:solidFill>
              <a:latin typeface="Georgia" pitchFamily="18" charset="0"/>
            </a:endParaRPr>
          </a:p>
          <a:p>
            <a:pPr marL="1431688" lvl="3" indent="-512131">
              <a:buFont typeface="+mj-lt"/>
              <a:buAutoNum type="arabicParenR"/>
            </a:pPr>
            <a:endParaRPr lang="en-US" dirty="0">
              <a:solidFill>
                <a:schemeClr val="bg1"/>
              </a:solidFill>
              <a:latin typeface="Georgia" pitchFamily="18" charset="0"/>
            </a:endParaRPr>
          </a:p>
          <a:p>
            <a:endParaRPr lang="en-US" dirty="0"/>
          </a:p>
        </p:txBody>
      </p:sp>
      <p:sp>
        <p:nvSpPr>
          <p:cNvPr id="3" name="Footer Placeholder 2"/>
          <p:cNvSpPr>
            <a:spLocks noGrp="1"/>
          </p:cNvSpPr>
          <p:nvPr>
            <p:ph type="ftr" sz="quarter" idx="10"/>
          </p:nvPr>
        </p:nvSpPr>
        <p:spPr/>
        <p:txBody>
          <a:bodyPr/>
          <a:lstStyle/>
          <a:p>
            <a:r>
              <a:rPr lang="en-US"/>
              <a:t>PEIA/RHBT Finance Board Meeting</a:t>
            </a:r>
            <a:endParaRPr lang="en-US" dirty="0"/>
          </a:p>
        </p:txBody>
      </p:sp>
      <p:sp>
        <p:nvSpPr>
          <p:cNvPr id="4" name="Slide Number Placeholder 3"/>
          <p:cNvSpPr>
            <a:spLocks noGrp="1"/>
          </p:cNvSpPr>
          <p:nvPr>
            <p:ph type="sldNum" sz="quarter" idx="11"/>
          </p:nvPr>
        </p:nvSpPr>
        <p:spPr/>
        <p:txBody>
          <a:bodyPr/>
          <a:lstStyle/>
          <a:p>
            <a:fld id="{187100E8-90C1-48C2-9227-969F262F18AE}" type="slidenum">
              <a:rPr lang="en-US" smtClean="0"/>
              <a:pPr/>
              <a:t>31</a:t>
            </a:fld>
            <a:endParaRPr lang="en-US" dirty="0"/>
          </a:p>
        </p:txBody>
      </p:sp>
    </p:spTree>
    <p:extLst>
      <p:ext uri="{BB962C8B-B14F-4D97-AF65-F5344CB8AC3E}">
        <p14:creationId xmlns:p14="http://schemas.microsoft.com/office/powerpoint/2010/main" val="2733813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819400" y="1600200"/>
            <a:ext cx="6629400" cy="3733800"/>
          </a:xfrm>
        </p:spPr>
        <p:txBody>
          <a:bodyPr>
            <a:normAutofit fontScale="47500" lnSpcReduction="20000"/>
          </a:bodyPr>
          <a:lstStyle/>
          <a:p>
            <a:pPr>
              <a:buNone/>
            </a:pPr>
            <a:r>
              <a:rPr lang="en-US" sz="5100" dirty="0">
                <a:latin typeface="Calibri" pitchFamily="34" charset="0"/>
              </a:rPr>
              <a:t>	</a:t>
            </a:r>
            <a:r>
              <a:rPr lang="en-US" sz="5100" b="1" dirty="0">
                <a:latin typeface="Calibri" pitchFamily="34" charset="0"/>
              </a:rPr>
              <a:t>	</a:t>
            </a:r>
          </a:p>
          <a:p>
            <a:pPr marL="0">
              <a:buNone/>
            </a:pPr>
            <a:r>
              <a:rPr lang="en-US" sz="5100" dirty="0">
                <a:latin typeface="Calibri" pitchFamily="34" charset="0"/>
              </a:rPr>
              <a:t>If you want to request a copy of today’s meeting materials, please contact:</a:t>
            </a:r>
          </a:p>
          <a:p>
            <a:pPr>
              <a:buNone/>
            </a:pPr>
            <a:endParaRPr lang="en-US" sz="5100" dirty="0">
              <a:latin typeface="Calibri" pitchFamily="34" charset="0"/>
            </a:endParaRPr>
          </a:p>
          <a:p>
            <a:pPr>
              <a:buNone/>
            </a:pPr>
            <a:r>
              <a:rPr lang="en-US" sz="5100" dirty="0">
                <a:latin typeface="Calibri" pitchFamily="34" charset="0"/>
              </a:rPr>
              <a:t>Leslie Townsend</a:t>
            </a:r>
          </a:p>
          <a:p>
            <a:pPr>
              <a:buNone/>
            </a:pPr>
            <a:r>
              <a:rPr lang="en-US" sz="5100" dirty="0">
                <a:latin typeface="Calibri" pitchFamily="34" charset="0"/>
              </a:rPr>
              <a:t>(304) 957-2620</a:t>
            </a:r>
          </a:p>
          <a:p>
            <a:pPr>
              <a:buNone/>
            </a:pPr>
            <a:r>
              <a:rPr lang="en-US" sz="5100" dirty="0">
                <a:latin typeface="Calibri" pitchFamily="34" charset="0"/>
              </a:rPr>
              <a:t>Leslie.C.Townsend@wv.gov</a:t>
            </a:r>
          </a:p>
          <a:p>
            <a:pPr>
              <a:buNone/>
            </a:pPr>
            <a:endParaRPr lang="en-US" dirty="0">
              <a:latin typeface="Calibri" pitchFamily="34" charset="0"/>
            </a:endParaRPr>
          </a:p>
          <a:p>
            <a:pPr>
              <a:buNone/>
            </a:pPr>
            <a:endParaRPr lang="en-US" dirty="0"/>
          </a:p>
          <a:p>
            <a:pPr>
              <a:buNone/>
            </a:pPr>
            <a:endParaRPr lang="en-US" dirty="0">
              <a:latin typeface="Calibri" pitchFamily="34" charset="0"/>
            </a:endParaRPr>
          </a:p>
          <a:p>
            <a:pPr lvl="1">
              <a:buNone/>
            </a:pPr>
            <a:r>
              <a:rPr lang="en-US" sz="2300" dirty="0">
                <a:latin typeface="Calibri" pitchFamily="34" charset="0"/>
              </a:rPr>
              <a:t>		</a:t>
            </a:r>
          </a:p>
          <a:p>
            <a:pPr lvl="1">
              <a:buNone/>
            </a:pPr>
            <a:r>
              <a:rPr lang="en-US" sz="2300" dirty="0">
                <a:latin typeface="Calibri" pitchFamily="34" charset="0"/>
              </a:rPr>
              <a:t>			</a:t>
            </a:r>
            <a:endParaRPr lang="en-US" dirty="0">
              <a:solidFill>
                <a:schemeClr val="bg1"/>
              </a:solidFill>
              <a:latin typeface="Georgia" pitchFamily="18" charset="0"/>
            </a:endParaRPr>
          </a:p>
          <a:p>
            <a:pPr marL="1431688" lvl="3" indent="-512131">
              <a:buFont typeface="+mj-lt"/>
              <a:buAutoNum type="arabicParenR"/>
            </a:pPr>
            <a:endParaRPr lang="en-US" dirty="0">
              <a:solidFill>
                <a:schemeClr val="bg1"/>
              </a:solidFill>
              <a:latin typeface="Georgia" pitchFamily="18" charset="0"/>
            </a:endParaRPr>
          </a:p>
          <a:p>
            <a:endParaRPr lang="en-US" b="1" dirty="0"/>
          </a:p>
        </p:txBody>
      </p:sp>
      <p:sp>
        <p:nvSpPr>
          <p:cNvPr id="3" name="Footer Placeholder 2"/>
          <p:cNvSpPr>
            <a:spLocks noGrp="1"/>
          </p:cNvSpPr>
          <p:nvPr>
            <p:ph type="ftr" sz="quarter" idx="10"/>
          </p:nvPr>
        </p:nvSpPr>
        <p:spPr/>
        <p:txBody>
          <a:bodyPr/>
          <a:lstStyle/>
          <a:p>
            <a:r>
              <a:rPr lang="en-US"/>
              <a:t>PEIA/RHBT Finance Board Meeting</a:t>
            </a:r>
            <a:endParaRPr lang="en-US" dirty="0"/>
          </a:p>
        </p:txBody>
      </p:sp>
      <p:sp>
        <p:nvSpPr>
          <p:cNvPr id="4" name="Slide Number Placeholder 3"/>
          <p:cNvSpPr>
            <a:spLocks noGrp="1"/>
          </p:cNvSpPr>
          <p:nvPr>
            <p:ph type="sldNum" sz="quarter" idx="11"/>
          </p:nvPr>
        </p:nvSpPr>
        <p:spPr/>
        <p:txBody>
          <a:bodyPr/>
          <a:lstStyle/>
          <a:p>
            <a:fld id="{187100E8-90C1-48C2-9227-969F262F18AE}" type="slidenum">
              <a:rPr lang="en-US" smtClean="0"/>
              <a:pPr/>
              <a:t>32</a:t>
            </a:fld>
            <a:endParaRPr lang="en-US" dirty="0"/>
          </a:p>
        </p:txBody>
      </p:sp>
    </p:spTree>
    <p:extLst>
      <p:ext uri="{BB962C8B-B14F-4D97-AF65-F5344CB8AC3E}">
        <p14:creationId xmlns:p14="http://schemas.microsoft.com/office/powerpoint/2010/main" val="4244205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908" y="274638"/>
            <a:ext cx="9216292" cy="1143000"/>
          </a:xfrm>
        </p:spPr>
        <p:txBody>
          <a:bodyPr>
            <a:normAutofit fontScale="90000"/>
          </a:bodyPr>
          <a:lstStyle/>
          <a:p>
            <a:pPr lvl="6" algn="l" rtl="0">
              <a:spcBef>
                <a:spcPct val="0"/>
              </a:spcBef>
            </a:pPr>
            <a:r>
              <a:rPr lang="en-US" sz="4000" b="1" dirty="0">
                <a:solidFill>
                  <a:schemeClr val="tx1"/>
                </a:solidFill>
                <a:latin typeface="Calibri" panose="020F0502020204030204" pitchFamily="34" charset="0"/>
              </a:rPr>
              <a:t>Approval of Minutes</a:t>
            </a:r>
            <a:br>
              <a:rPr lang="en-US" sz="4900" b="1" dirty="0">
                <a:solidFill>
                  <a:schemeClr val="tx1"/>
                </a:solidFill>
              </a:rPr>
            </a:br>
            <a:r>
              <a:rPr lang="en-US" sz="2000" b="1" dirty="0">
                <a:solidFill>
                  <a:schemeClr val="tx1"/>
                </a:solidFill>
              </a:rPr>
              <a:t>September 21, 2017</a:t>
            </a:r>
            <a:br>
              <a:rPr lang="en-US" dirty="0">
                <a:solidFill>
                  <a:schemeClr val="tx1"/>
                </a:solidFill>
              </a:rPr>
            </a:br>
            <a:endParaRPr lang="en-US" dirty="0">
              <a:solidFill>
                <a:schemeClr val="tx1"/>
              </a:solidFill>
            </a:endParaRPr>
          </a:p>
        </p:txBody>
      </p:sp>
      <p:sp>
        <p:nvSpPr>
          <p:cNvPr id="5" name="Content Placeholder 4"/>
          <p:cNvSpPr>
            <a:spLocks noGrp="1"/>
          </p:cNvSpPr>
          <p:nvPr>
            <p:ph idx="1"/>
          </p:nvPr>
        </p:nvSpPr>
        <p:spPr/>
        <p:txBody>
          <a:bodyPr>
            <a:normAutofit/>
          </a:bodyPr>
          <a:lstStyle/>
          <a:p>
            <a:pPr marL="45714" indent="0">
              <a:buNone/>
            </a:pPr>
            <a:r>
              <a:rPr lang="en-US" dirty="0">
                <a:latin typeface="+mj-lt"/>
              </a:rPr>
              <a:t>	</a:t>
            </a:r>
            <a:r>
              <a:rPr lang="en-US" dirty="0"/>
              <a:t> </a:t>
            </a:r>
            <a:endParaRPr lang="en-US" sz="3600" dirty="0"/>
          </a:p>
          <a:p>
            <a:pPr marL="45720" indent="0">
              <a:buNone/>
            </a:pPr>
            <a:r>
              <a:rPr lang="en-US" dirty="0"/>
              <a:t>    </a:t>
            </a:r>
            <a:r>
              <a:rPr lang="en-US" sz="3200" b="1" dirty="0"/>
              <a:t>John Myers</a:t>
            </a:r>
          </a:p>
          <a:p>
            <a:pPr marL="45720" indent="0">
              <a:buNone/>
            </a:pPr>
            <a:r>
              <a:rPr lang="en-US" sz="3200" b="1" dirty="0"/>
              <a:t>   Chairman</a:t>
            </a:r>
          </a:p>
          <a:p>
            <a:pPr marL="45720" indent="0">
              <a:buNone/>
            </a:pPr>
            <a:r>
              <a:rPr lang="en-US" dirty="0"/>
              <a:t>		</a:t>
            </a:r>
          </a:p>
          <a:p>
            <a:pPr marL="45720" indent="0">
              <a:buNone/>
            </a:pPr>
            <a:r>
              <a:rPr lang="en-US" dirty="0"/>
              <a:t>		</a:t>
            </a:r>
            <a:endParaRPr lang="en-US" sz="2400" dirty="0"/>
          </a:p>
          <a:p>
            <a:pPr marL="1782872" lvl="6" indent="0">
              <a:buClr>
                <a:schemeClr val="bg2">
                  <a:lumMod val="50000"/>
                </a:schemeClr>
              </a:buClr>
              <a:buNone/>
            </a:pPr>
            <a:r>
              <a:rPr lang="en-US" sz="2300" dirty="0">
                <a:latin typeface="Calibri" pitchFamily="34" charset="0"/>
              </a:rPr>
              <a:t>		</a:t>
            </a:r>
            <a:endParaRPr lang="en-US" dirty="0"/>
          </a:p>
        </p:txBody>
      </p:sp>
      <p:sp>
        <p:nvSpPr>
          <p:cNvPr id="3" name="Footer Placeholder 2"/>
          <p:cNvSpPr>
            <a:spLocks noGrp="1"/>
          </p:cNvSpPr>
          <p:nvPr>
            <p:ph type="ftr" sz="quarter" idx="10"/>
          </p:nvPr>
        </p:nvSpPr>
        <p:spPr/>
        <p:txBody>
          <a:bodyPr/>
          <a:lstStyle/>
          <a:p>
            <a:r>
              <a:rPr lang="en-US"/>
              <a:t>PEIA/RHBT Finance Board Meeting</a:t>
            </a:r>
            <a:endParaRPr lang="en-US" dirty="0"/>
          </a:p>
        </p:txBody>
      </p:sp>
      <p:sp>
        <p:nvSpPr>
          <p:cNvPr id="4" name="Slide Number Placeholder 3"/>
          <p:cNvSpPr>
            <a:spLocks noGrp="1"/>
          </p:cNvSpPr>
          <p:nvPr>
            <p:ph type="sldNum" sz="quarter" idx="11"/>
          </p:nvPr>
        </p:nvSpPr>
        <p:spPr/>
        <p:txBody>
          <a:bodyPr/>
          <a:lstStyle/>
          <a:p>
            <a:fld id="{187100E8-90C1-48C2-9227-969F262F18AE}" type="slidenum">
              <a:rPr lang="en-US" smtClean="0"/>
              <a:pPr/>
              <a:t>4</a:t>
            </a:fld>
            <a:endParaRPr lang="en-US" dirty="0"/>
          </a:p>
        </p:txBody>
      </p:sp>
      <p:pic>
        <p:nvPicPr>
          <p:cNvPr id="3076" name="Picture 4" descr="C:\Users\e074026\AppData\Local\Microsoft\Windows\Temporary Internet Files\Content.IE5\FRK0H97J\Approved[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18070" y="838200"/>
            <a:ext cx="2644140" cy="2636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4150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PEIA</a:t>
            </a:r>
            <a:br>
              <a:rPr lang="en-US" dirty="0"/>
            </a:br>
            <a:r>
              <a:rPr lang="en-US" dirty="0"/>
              <a:t>Public Hearings</a:t>
            </a:r>
            <a:br>
              <a:rPr lang="en-US" dirty="0"/>
            </a:br>
            <a:r>
              <a:rPr lang="en-US" dirty="0"/>
              <a:t>November 2017</a:t>
            </a:r>
          </a:p>
        </p:txBody>
      </p:sp>
      <p:sp>
        <p:nvSpPr>
          <p:cNvPr id="3" name="Subtitle 2"/>
          <p:cNvSpPr>
            <a:spLocks noGrp="1"/>
          </p:cNvSpPr>
          <p:nvPr>
            <p:ph type="subTitle" idx="1"/>
          </p:nvPr>
        </p:nvSpPr>
        <p:spPr/>
        <p:txBody>
          <a:bodyPr/>
          <a:lstStyle/>
          <a:p>
            <a:r>
              <a:rPr lang="en-US"/>
              <a:t>Benefits for Plan Year 2019</a:t>
            </a:r>
          </a:p>
          <a:p>
            <a:r>
              <a:rPr lang="en-US"/>
              <a:t>Calendar 2019 for Medicare Retirees</a:t>
            </a:r>
          </a:p>
          <a:p>
            <a:r>
              <a:rPr lang="en-US"/>
              <a:t>July 1, 2018 – June 30, 2019 for all others</a:t>
            </a:r>
          </a:p>
        </p:txBody>
      </p:sp>
    </p:spTree>
    <p:extLst>
      <p:ext uri="{BB962C8B-B14F-4D97-AF65-F5344CB8AC3E}">
        <p14:creationId xmlns:p14="http://schemas.microsoft.com/office/powerpoint/2010/main" val="1523509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70092" y="0"/>
            <a:ext cx="8451815" cy="6858000"/>
          </a:xfrm>
          <a:prstGeom prst="rect">
            <a:avLst/>
          </a:prstGeom>
        </p:spPr>
      </p:pic>
    </p:spTree>
    <p:extLst>
      <p:ext uri="{BB962C8B-B14F-4D97-AF65-F5344CB8AC3E}">
        <p14:creationId xmlns:p14="http://schemas.microsoft.com/office/powerpoint/2010/main" val="2492238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97186" y="0"/>
            <a:ext cx="8597628" cy="6858000"/>
          </a:xfrm>
          <a:prstGeom prst="rect">
            <a:avLst/>
          </a:prstGeom>
        </p:spPr>
      </p:pic>
    </p:spTree>
    <p:extLst>
      <p:ext uri="{BB962C8B-B14F-4D97-AF65-F5344CB8AC3E}">
        <p14:creationId xmlns:p14="http://schemas.microsoft.com/office/powerpoint/2010/main" val="436829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66010" y="0"/>
            <a:ext cx="8459980" cy="6858000"/>
          </a:xfrm>
          <a:prstGeom prst="rect">
            <a:avLst/>
          </a:prstGeom>
        </p:spPr>
      </p:pic>
    </p:spTree>
    <p:extLst>
      <p:ext uri="{BB962C8B-B14F-4D97-AF65-F5344CB8AC3E}">
        <p14:creationId xmlns:p14="http://schemas.microsoft.com/office/powerpoint/2010/main" val="15289873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68928" y="0"/>
            <a:ext cx="8654143" cy="6858000"/>
          </a:xfrm>
          <a:prstGeom prst="rect">
            <a:avLst/>
          </a:prstGeom>
        </p:spPr>
      </p:pic>
    </p:spTree>
    <p:extLst>
      <p:ext uri="{BB962C8B-B14F-4D97-AF65-F5344CB8AC3E}">
        <p14:creationId xmlns:p14="http://schemas.microsoft.com/office/powerpoint/2010/main" val="27054566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7B704DC01FC2B439F0B936B7F1F71D4" ma:contentTypeVersion="6" ma:contentTypeDescription="Create a new document." ma:contentTypeScope="" ma:versionID="88db01ff2631077845611e1c16ca9802">
  <xsd:schema xmlns:xsd="http://www.w3.org/2001/XMLSchema" xmlns:xs="http://www.w3.org/2001/XMLSchema" xmlns:p="http://schemas.microsoft.com/office/2006/metadata/properties" xmlns:ns1="http://schemas.microsoft.com/sharepoint/v3" targetNamespace="http://schemas.microsoft.com/office/2006/metadata/properties" ma:root="true" ma:fieldsID="ff328a1cd662c37536c074f55b1464a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B41FCC3-74BC-46CF-A959-4226536FDA85}"/>
</file>

<file path=customXml/itemProps2.xml><?xml version="1.0" encoding="utf-8"?>
<ds:datastoreItem xmlns:ds="http://schemas.openxmlformats.org/officeDocument/2006/customXml" ds:itemID="{0B2901F3-0300-47C2-8E76-0461A920DB0B}"/>
</file>

<file path=customXml/itemProps3.xml><?xml version="1.0" encoding="utf-8"?>
<ds:datastoreItem xmlns:ds="http://schemas.openxmlformats.org/officeDocument/2006/customXml" ds:itemID="{A537C57C-9F70-4B01-8DE5-9369C00A0C52}"/>
</file>

<file path=docProps/app.xml><?xml version="1.0" encoding="utf-8"?>
<Properties xmlns="http://schemas.openxmlformats.org/officeDocument/2006/extended-properties" xmlns:vt="http://schemas.openxmlformats.org/officeDocument/2006/docPropsVTypes">
  <TotalTime>606</TotalTime>
  <Words>2550</Words>
  <Application>Microsoft Office PowerPoint</Application>
  <PresentationFormat>Widescreen</PresentationFormat>
  <Paragraphs>847</Paragraphs>
  <Slides>32</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Arial Black</vt:lpstr>
      <vt:lpstr>Calibri</vt:lpstr>
      <vt:lpstr>Calibri Light</vt:lpstr>
      <vt:lpstr>Corbel</vt:lpstr>
      <vt:lpstr>Georgia</vt:lpstr>
      <vt:lpstr>Times New Roman</vt:lpstr>
      <vt:lpstr>Wingdings</vt:lpstr>
      <vt:lpstr>Office Theme</vt:lpstr>
      <vt:lpstr>PowerPoint Presentation</vt:lpstr>
      <vt:lpstr>  Agenda</vt:lpstr>
      <vt:lpstr>  Roll Call</vt:lpstr>
      <vt:lpstr>Approval of Minutes September 21, 2017 </vt:lpstr>
      <vt:lpstr>PEIA Public Hearings November 2017</vt:lpstr>
      <vt:lpstr>PowerPoint Presentation</vt:lpstr>
      <vt:lpstr>PowerPoint Presentation</vt:lpstr>
      <vt:lpstr>PowerPoint Presentation</vt:lpstr>
      <vt:lpstr>PowerPoint Presentation</vt:lpstr>
      <vt:lpstr>Non-State Proposal</vt:lpstr>
      <vt:lpstr>Increase preferred brand drugs (2nd tier) to 30% coinsurance examples          (Minimum - $25, Maximum - $100 for a 30 day supply or,  Minimum -$50, Maximum - $200 for a 90 day supply) </vt:lpstr>
      <vt:lpstr>Active State Employee Proposal</vt:lpstr>
      <vt:lpstr>PowerPoint Presentation</vt:lpstr>
      <vt:lpstr>PowerPoint Presentation</vt:lpstr>
      <vt:lpstr>How Do We Get Total Family Income?</vt:lpstr>
      <vt:lpstr>Non-Medicare Retiree and Special Medicare Plan  Proposal</vt:lpstr>
      <vt:lpstr>Chart for Pay by Person Non-Medicare and  Special Medicare Retiree Plans</vt:lpstr>
      <vt:lpstr>Medicare Retiree Proposal (Humana)</vt:lpstr>
      <vt:lpstr>Chart for Pay by Person -- Medicare</vt:lpstr>
      <vt:lpstr>Retiree Assistance</vt:lpstr>
      <vt:lpstr>New Programs</vt:lpstr>
      <vt:lpstr>Healthy Tomorrows Future</vt:lpstr>
      <vt:lpstr>PowerPoint Presentation</vt:lpstr>
      <vt:lpstr>PowerPoint Presentation</vt:lpstr>
      <vt:lpstr>PowerPoint Presentation</vt:lpstr>
      <vt:lpstr>Questions/Comments</vt:lpstr>
      <vt:lpstr>Public Comment</vt:lpstr>
      <vt:lpstr> Vote</vt:lpstr>
      <vt:lpstr>Schedule Next Meeting December 7, 2017</vt:lpstr>
      <vt:lpstr>Director Update</vt:lpstr>
      <vt:lpstr>Adjourn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PEIA Public Hearings November 2017</dc:title>
  <dc:creator>Cheatham, Ted M</dc:creator>
  <cp:lastModifiedBy>Cheatham, Ted M</cp:lastModifiedBy>
  <cp:revision>47</cp:revision>
  <cp:lastPrinted>2017-10-16T17:10:31Z</cp:lastPrinted>
  <dcterms:created xsi:type="dcterms:W3CDTF">2017-10-06T14:34:07Z</dcterms:created>
  <dcterms:modified xsi:type="dcterms:W3CDTF">2017-10-18T13:22:44Z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0x010100E7B704DC01FC2B439F0B936B7F1F71D4</vt:lpwstr>
  </property>
</Properties>
</file>