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2.xml" ContentType="application/vnd.openxmlformats-officedocument.presentationml.slide+xml"/>
  <Override PartName="/ppt/slides/slide20.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23.xml" ContentType="application/vnd.openxmlformats-officedocument.presentationml.slide+xml"/>
  <Override PartName="/ppt/slides/slide2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12.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18.xml" ContentType="application/vnd.openxmlformats-officedocument.presentationml.notesSlide+xml"/>
  <Override PartName="/ppt/notesSlides/notesSlide2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75" r:id="rId3"/>
    <p:sldId id="257" r:id="rId4"/>
    <p:sldId id="259" r:id="rId5"/>
    <p:sldId id="271" r:id="rId6"/>
    <p:sldId id="261" r:id="rId7"/>
    <p:sldId id="272" r:id="rId8"/>
    <p:sldId id="273" r:id="rId9"/>
    <p:sldId id="274" r:id="rId10"/>
    <p:sldId id="286" r:id="rId11"/>
    <p:sldId id="276" r:id="rId12"/>
    <p:sldId id="258" r:id="rId13"/>
    <p:sldId id="267" r:id="rId14"/>
    <p:sldId id="263" r:id="rId15"/>
    <p:sldId id="285" r:id="rId16"/>
    <p:sldId id="265" r:id="rId17"/>
    <p:sldId id="260" r:id="rId18"/>
    <p:sldId id="264" r:id="rId19"/>
    <p:sldId id="266" r:id="rId20"/>
    <p:sldId id="268" r:id="rId21"/>
    <p:sldId id="279" r:id="rId22"/>
    <p:sldId id="280" r:id="rId23"/>
    <p:sldId id="281" r:id="rId24"/>
    <p:sldId id="282"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75DFE3-4A53-4DC0-9636-DE908FBD0949}" type="datetimeFigureOut">
              <a:rPr lang="en-US" smtClean="0"/>
              <a:t>9/22/2016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8E599B-3529-49C5-A457-92D9A49DA7BE}" type="slidenum">
              <a:rPr lang="en-US" smtClean="0"/>
              <a:t>‹#›</a:t>
            </a:fld>
            <a:endParaRPr lang="en-US" dirty="0"/>
          </a:p>
        </p:txBody>
      </p:sp>
    </p:spTree>
    <p:extLst>
      <p:ext uri="{BB962C8B-B14F-4D97-AF65-F5344CB8AC3E}">
        <p14:creationId xmlns:p14="http://schemas.microsoft.com/office/powerpoint/2010/main" val="920931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1</a:t>
            </a:fld>
            <a:endParaRPr lang="en-US" dirty="0"/>
          </a:p>
        </p:txBody>
      </p:sp>
    </p:spTree>
    <p:extLst>
      <p:ext uri="{BB962C8B-B14F-4D97-AF65-F5344CB8AC3E}">
        <p14:creationId xmlns:p14="http://schemas.microsoft.com/office/powerpoint/2010/main" val="35208858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10</a:t>
            </a:fld>
            <a:endParaRPr lang="en-US" dirty="0"/>
          </a:p>
        </p:txBody>
      </p:sp>
    </p:spTree>
    <p:extLst>
      <p:ext uri="{BB962C8B-B14F-4D97-AF65-F5344CB8AC3E}">
        <p14:creationId xmlns:p14="http://schemas.microsoft.com/office/powerpoint/2010/main" val="2145358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11</a:t>
            </a:fld>
            <a:endParaRPr lang="en-US" dirty="0"/>
          </a:p>
        </p:txBody>
      </p:sp>
    </p:spTree>
    <p:extLst>
      <p:ext uri="{BB962C8B-B14F-4D97-AF65-F5344CB8AC3E}">
        <p14:creationId xmlns:p14="http://schemas.microsoft.com/office/powerpoint/2010/main" val="30017664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12</a:t>
            </a:fld>
            <a:endParaRPr lang="en-US" dirty="0"/>
          </a:p>
        </p:txBody>
      </p:sp>
    </p:spTree>
    <p:extLst>
      <p:ext uri="{BB962C8B-B14F-4D97-AF65-F5344CB8AC3E}">
        <p14:creationId xmlns:p14="http://schemas.microsoft.com/office/powerpoint/2010/main" val="2675615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13</a:t>
            </a:fld>
            <a:endParaRPr lang="en-US" dirty="0"/>
          </a:p>
        </p:txBody>
      </p:sp>
    </p:spTree>
    <p:extLst>
      <p:ext uri="{BB962C8B-B14F-4D97-AF65-F5344CB8AC3E}">
        <p14:creationId xmlns:p14="http://schemas.microsoft.com/office/powerpoint/2010/main" val="22833341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14</a:t>
            </a:fld>
            <a:endParaRPr lang="en-US" dirty="0"/>
          </a:p>
        </p:txBody>
      </p:sp>
    </p:spTree>
    <p:extLst>
      <p:ext uri="{BB962C8B-B14F-4D97-AF65-F5344CB8AC3E}">
        <p14:creationId xmlns:p14="http://schemas.microsoft.com/office/powerpoint/2010/main" val="34912864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15</a:t>
            </a:fld>
            <a:endParaRPr lang="en-US" dirty="0"/>
          </a:p>
        </p:txBody>
      </p:sp>
    </p:spTree>
    <p:extLst>
      <p:ext uri="{BB962C8B-B14F-4D97-AF65-F5344CB8AC3E}">
        <p14:creationId xmlns:p14="http://schemas.microsoft.com/office/powerpoint/2010/main" val="1430779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16</a:t>
            </a:fld>
            <a:endParaRPr lang="en-US" dirty="0"/>
          </a:p>
        </p:txBody>
      </p:sp>
    </p:spTree>
    <p:extLst>
      <p:ext uri="{BB962C8B-B14F-4D97-AF65-F5344CB8AC3E}">
        <p14:creationId xmlns:p14="http://schemas.microsoft.com/office/powerpoint/2010/main" val="9739446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17</a:t>
            </a:fld>
            <a:endParaRPr lang="en-US" dirty="0"/>
          </a:p>
        </p:txBody>
      </p:sp>
    </p:spTree>
    <p:extLst>
      <p:ext uri="{BB962C8B-B14F-4D97-AF65-F5344CB8AC3E}">
        <p14:creationId xmlns:p14="http://schemas.microsoft.com/office/powerpoint/2010/main" val="7690903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18</a:t>
            </a:fld>
            <a:endParaRPr lang="en-US" dirty="0"/>
          </a:p>
        </p:txBody>
      </p:sp>
    </p:spTree>
    <p:extLst>
      <p:ext uri="{BB962C8B-B14F-4D97-AF65-F5344CB8AC3E}">
        <p14:creationId xmlns:p14="http://schemas.microsoft.com/office/powerpoint/2010/main" val="2812244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19</a:t>
            </a:fld>
            <a:endParaRPr lang="en-US" dirty="0"/>
          </a:p>
        </p:txBody>
      </p:sp>
    </p:spTree>
    <p:extLst>
      <p:ext uri="{BB962C8B-B14F-4D97-AF65-F5344CB8AC3E}">
        <p14:creationId xmlns:p14="http://schemas.microsoft.com/office/powerpoint/2010/main" val="3680305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2</a:t>
            </a:fld>
            <a:endParaRPr lang="en-US" dirty="0"/>
          </a:p>
        </p:txBody>
      </p:sp>
    </p:spTree>
    <p:extLst>
      <p:ext uri="{BB962C8B-B14F-4D97-AF65-F5344CB8AC3E}">
        <p14:creationId xmlns:p14="http://schemas.microsoft.com/office/powerpoint/2010/main" val="5473229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20</a:t>
            </a:fld>
            <a:endParaRPr lang="en-US" dirty="0"/>
          </a:p>
        </p:txBody>
      </p:sp>
    </p:spTree>
    <p:extLst>
      <p:ext uri="{BB962C8B-B14F-4D97-AF65-F5344CB8AC3E}">
        <p14:creationId xmlns:p14="http://schemas.microsoft.com/office/powerpoint/2010/main" val="31579983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21</a:t>
            </a:fld>
            <a:endParaRPr lang="en-US" dirty="0"/>
          </a:p>
        </p:txBody>
      </p:sp>
    </p:spTree>
    <p:extLst>
      <p:ext uri="{BB962C8B-B14F-4D97-AF65-F5344CB8AC3E}">
        <p14:creationId xmlns:p14="http://schemas.microsoft.com/office/powerpoint/2010/main" val="26000331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to be aware in case one of your former employees’ dependents comes to you with this issue </a:t>
            </a:r>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22</a:t>
            </a:fld>
            <a:endParaRPr lang="en-US" dirty="0"/>
          </a:p>
        </p:txBody>
      </p:sp>
    </p:spTree>
    <p:extLst>
      <p:ext uri="{BB962C8B-B14F-4D97-AF65-F5344CB8AC3E}">
        <p14:creationId xmlns:p14="http://schemas.microsoft.com/office/powerpoint/2010/main" val="20098036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23</a:t>
            </a:fld>
            <a:endParaRPr lang="en-US" dirty="0"/>
          </a:p>
        </p:txBody>
      </p:sp>
    </p:spTree>
    <p:extLst>
      <p:ext uri="{BB962C8B-B14F-4D97-AF65-F5344CB8AC3E}">
        <p14:creationId xmlns:p14="http://schemas.microsoft.com/office/powerpoint/2010/main" val="23823745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90 day probationary period.  PEIA Plan states that a member is eligible for insurance the first day of the month after their hire date.</a:t>
            </a:r>
          </a:p>
          <a:p>
            <a:r>
              <a:rPr lang="en-US" dirty="0" smtClean="0"/>
              <a:t>An agency must offer all of the Plans PEIA offers  Benefit Coordinators cannot tell them they cannot have The Health Plan</a:t>
            </a:r>
          </a:p>
          <a:p>
            <a:r>
              <a:rPr lang="en-US" dirty="0" smtClean="0"/>
              <a:t>Or employees cannot sign up for life insurance or opt/dependent life insurance.</a:t>
            </a:r>
          </a:p>
          <a:p>
            <a:r>
              <a:rPr lang="en-US" dirty="0" smtClean="0"/>
              <a:t>If they are eligible for PEIA, they are eligible for the whole package</a:t>
            </a:r>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24</a:t>
            </a:fld>
            <a:endParaRPr lang="en-US" dirty="0"/>
          </a:p>
        </p:txBody>
      </p:sp>
    </p:spTree>
    <p:extLst>
      <p:ext uri="{BB962C8B-B14F-4D97-AF65-F5344CB8AC3E}">
        <p14:creationId xmlns:p14="http://schemas.microsoft.com/office/powerpoint/2010/main" val="33446478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25</a:t>
            </a:fld>
            <a:endParaRPr lang="en-US" dirty="0"/>
          </a:p>
        </p:txBody>
      </p:sp>
    </p:spTree>
    <p:extLst>
      <p:ext uri="{BB962C8B-B14F-4D97-AF65-F5344CB8AC3E}">
        <p14:creationId xmlns:p14="http://schemas.microsoft.com/office/powerpoint/2010/main" val="1387833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still have about 25 that were returned to us.  Please respond to me with new addresses if you were sent an email regarding this.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Special enrollment went smoothly-Thank you</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3</a:t>
            </a:fld>
            <a:endParaRPr lang="en-US" dirty="0"/>
          </a:p>
        </p:txBody>
      </p:sp>
    </p:spTree>
    <p:extLst>
      <p:ext uri="{BB962C8B-B14F-4D97-AF65-F5344CB8AC3E}">
        <p14:creationId xmlns:p14="http://schemas.microsoft.com/office/powerpoint/2010/main" val="2254697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 in copays for medications</a:t>
            </a:r>
          </a:p>
          <a:p>
            <a:r>
              <a:rPr lang="en-US" dirty="0" smtClean="0"/>
              <a:t>Do not need to use a CVS pharmacy</a:t>
            </a:r>
          </a:p>
          <a:p>
            <a:r>
              <a:rPr lang="en-US" dirty="0" smtClean="0"/>
              <a:t>If a policyholder has problems getting a prescription, please have them call their Prescription network first. Then PEIA Customer Service.  It is possible their COP needs updated if they have not gotten a prescription filled yet this year. </a:t>
            </a:r>
          </a:p>
          <a:p>
            <a:r>
              <a:rPr lang="en-US" dirty="0" smtClean="0"/>
              <a:t>The ES automatic refills transferred over to Caremark and will continue shipping.</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4</a:t>
            </a:fld>
            <a:endParaRPr lang="en-US" dirty="0"/>
          </a:p>
        </p:txBody>
      </p:sp>
    </p:spTree>
    <p:extLst>
      <p:ext uri="{BB962C8B-B14F-4D97-AF65-F5344CB8AC3E}">
        <p14:creationId xmlns:p14="http://schemas.microsoft.com/office/powerpoint/2010/main" val="854667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have not received your spd for your office, please let me know.  If you need more, please email me your agency address and how many.</a:t>
            </a:r>
          </a:p>
          <a:p>
            <a:r>
              <a:rPr lang="en-US" dirty="0" smtClean="0"/>
              <a:t>You can print them for new employees or you can give them the web address of the SG for them to view.</a:t>
            </a:r>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5</a:t>
            </a:fld>
            <a:endParaRPr lang="en-US" dirty="0"/>
          </a:p>
        </p:txBody>
      </p:sp>
    </p:spTree>
    <p:extLst>
      <p:ext uri="{BB962C8B-B14F-4D97-AF65-F5344CB8AC3E}">
        <p14:creationId xmlns:p14="http://schemas.microsoft.com/office/powerpoint/2010/main" val="1454810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6</a:t>
            </a:fld>
            <a:endParaRPr lang="en-US" dirty="0"/>
          </a:p>
        </p:txBody>
      </p:sp>
    </p:spTree>
    <p:extLst>
      <p:ext uri="{BB962C8B-B14F-4D97-AF65-F5344CB8AC3E}">
        <p14:creationId xmlns:p14="http://schemas.microsoft.com/office/powerpoint/2010/main" val="3830599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go to dr now- encourage that</a:t>
            </a:r>
          </a:p>
          <a:p>
            <a:r>
              <a:rPr lang="en-US" dirty="0" smtClean="0"/>
              <a:t>Form online, in spd and sg</a:t>
            </a:r>
          </a:p>
          <a:p>
            <a:r>
              <a:rPr lang="en-US" dirty="0" smtClean="0"/>
              <a:t>Paid for by PEIA -use the form to get it coded correctly.</a:t>
            </a:r>
          </a:p>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7</a:t>
            </a:fld>
            <a:endParaRPr lang="en-US" dirty="0"/>
          </a:p>
        </p:txBody>
      </p:sp>
    </p:spTree>
    <p:extLst>
      <p:ext uri="{BB962C8B-B14F-4D97-AF65-F5344CB8AC3E}">
        <p14:creationId xmlns:p14="http://schemas.microsoft.com/office/powerpoint/2010/main" val="3040268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8</a:t>
            </a:fld>
            <a:endParaRPr lang="en-US" dirty="0"/>
          </a:p>
        </p:txBody>
      </p:sp>
    </p:spTree>
    <p:extLst>
      <p:ext uri="{BB962C8B-B14F-4D97-AF65-F5344CB8AC3E}">
        <p14:creationId xmlns:p14="http://schemas.microsoft.com/office/powerpoint/2010/main" val="4119556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8E599B-3529-49C5-A457-92D9A49DA7BE}" type="slidenum">
              <a:rPr lang="en-US" smtClean="0"/>
              <a:t>9</a:t>
            </a:fld>
            <a:endParaRPr lang="en-US" dirty="0"/>
          </a:p>
        </p:txBody>
      </p:sp>
    </p:spTree>
    <p:extLst>
      <p:ext uri="{BB962C8B-B14F-4D97-AF65-F5344CB8AC3E}">
        <p14:creationId xmlns:p14="http://schemas.microsoft.com/office/powerpoint/2010/main" val="6988611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2FF0EF21-66F9-4E1D-8DCF-1F2B0DA965BC}" type="datetimeFigureOut">
              <a:rPr lang="en-US" smtClean="0"/>
              <a:t>9/22/2016</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0B2B358-C103-4AFB-B1E0-5C29343D4AD0}" type="slidenum">
              <a:rPr lang="en-US" smtClean="0"/>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F0EF21-66F9-4E1D-8DCF-1F2B0DA965BC}" type="datetimeFigureOut">
              <a:rPr lang="en-US" smtClean="0"/>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B2B358-C103-4AFB-B1E0-5C29343D4AD0}" type="slidenum">
              <a:rPr lang="en-US" smtClean="0"/>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F0EF21-66F9-4E1D-8DCF-1F2B0DA965BC}" type="datetimeFigureOut">
              <a:rPr lang="en-US" smtClean="0"/>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B2B358-C103-4AFB-B1E0-5C29343D4AD0}" type="slidenum">
              <a:rPr lang="en-US" smtClean="0"/>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0DB685-1827-41E0-9E5B-B4297BC8990C}" type="datetimeFigureOut">
              <a:rPr lang="en-US" smtClean="0">
                <a:solidFill>
                  <a:prstClr val="black">
                    <a:lumMod val="50000"/>
                    <a:lumOff val="50000"/>
                  </a:prstClr>
                </a:solidFill>
              </a:rPr>
              <a:pPr/>
              <a:t>9/22/2016</a:t>
            </a:fld>
            <a:endParaRPr lang="en-US"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0D0D3950-127F-4187-9AB1-A4ECAD218E66}"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3535745752"/>
      </p:ext>
    </p:extLst>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F0EF21-66F9-4E1D-8DCF-1F2B0DA965BC}" type="datetimeFigureOut">
              <a:rPr lang="en-US" smtClean="0"/>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B2B358-C103-4AFB-B1E0-5C29343D4AD0}" type="slidenum">
              <a:rPr lang="en-US" smtClean="0"/>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F0EF21-66F9-4E1D-8DCF-1F2B0DA965BC}" type="datetimeFigureOut">
              <a:rPr lang="en-US" smtClean="0"/>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B2B358-C103-4AFB-B1E0-5C29343D4AD0}"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FF0EF21-66F9-4E1D-8DCF-1F2B0DA965BC}" type="datetimeFigureOut">
              <a:rPr lang="en-US" smtClean="0"/>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B2B358-C103-4AFB-B1E0-5C29343D4AD0}" type="slidenum">
              <a:rPr lang="en-US" smtClean="0"/>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F0EF21-66F9-4E1D-8DCF-1F2B0DA965BC}" type="datetimeFigureOut">
              <a:rPr lang="en-US" smtClean="0"/>
              <a:t>9/22/2016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B2B358-C103-4AFB-B1E0-5C29343D4AD0}" type="slidenum">
              <a:rPr lang="en-US" smtClean="0"/>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FF0EF21-66F9-4E1D-8DCF-1F2B0DA965BC}" type="datetimeFigureOut">
              <a:rPr lang="en-US" smtClean="0"/>
              <a:t>9/22/2016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B2B358-C103-4AFB-B1E0-5C29343D4AD0}" type="slidenum">
              <a:rPr lang="en-US" smtClean="0"/>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F0EF21-66F9-4E1D-8DCF-1F2B0DA965BC}" type="datetimeFigureOut">
              <a:rPr lang="en-US" smtClean="0"/>
              <a:t>9/22/2016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B2B358-C103-4AFB-B1E0-5C29343D4AD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F0EF21-66F9-4E1D-8DCF-1F2B0DA965BC}" type="datetimeFigureOut">
              <a:rPr lang="en-US" smtClean="0"/>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B2B358-C103-4AFB-B1E0-5C29343D4AD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F0EF21-66F9-4E1D-8DCF-1F2B0DA965BC}" type="datetimeFigureOut">
              <a:rPr lang="en-US" smtClean="0"/>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B2B358-C103-4AFB-B1E0-5C29343D4AD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2FF0EF21-66F9-4E1D-8DCF-1F2B0DA965BC}" type="datetimeFigureOut">
              <a:rPr lang="en-US" smtClean="0"/>
              <a:t>9/22/2016</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50B2B358-C103-4AFB-B1E0-5C29343D4AD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eia.wv.gov/Forms-Downloads/prescription-drug-benefits/Pages/default.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Benefit Coordinator Training</a:t>
            </a:r>
            <a:endParaRPr lang="en-US" dirty="0"/>
          </a:p>
        </p:txBody>
      </p:sp>
      <p:sp>
        <p:nvSpPr>
          <p:cNvPr id="3" name="Subtitle 2"/>
          <p:cNvSpPr>
            <a:spLocks noGrp="1"/>
          </p:cNvSpPr>
          <p:nvPr>
            <p:ph type="subTitle" idx="1"/>
          </p:nvPr>
        </p:nvSpPr>
        <p:spPr/>
        <p:txBody>
          <a:bodyPr/>
          <a:lstStyle/>
          <a:p>
            <a:r>
              <a:rPr lang="en-US" dirty="0" smtClean="0"/>
              <a:t>September 2016</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9200" y="4572000"/>
            <a:ext cx="1625600" cy="1625600"/>
          </a:xfrm>
          <a:prstGeom prst="rect">
            <a:avLst/>
          </a:prstGeom>
          <a:ln w="76200">
            <a:solidFill>
              <a:schemeClr val="bg2"/>
            </a:solidFill>
          </a:ln>
        </p:spPr>
      </p:pic>
    </p:spTree>
    <p:extLst>
      <p:ext uri="{BB962C8B-B14F-4D97-AF65-F5344CB8AC3E}">
        <p14:creationId xmlns:p14="http://schemas.microsoft.com/office/powerpoint/2010/main" val="376795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p:txBody>
      </p:sp>
      <p:sp>
        <p:nvSpPr>
          <p:cNvPr id="3" name="Title 2"/>
          <p:cNvSpPr>
            <a:spLocks noGrp="1"/>
          </p:cNvSpPr>
          <p:nvPr>
            <p:ph type="title"/>
          </p:nvPr>
        </p:nvSpPr>
        <p:spPr/>
        <p:txBody>
          <a:bodyPr/>
          <a:lstStyle/>
          <a:p>
            <a:r>
              <a:rPr lang="en-US" dirty="0" smtClean="0"/>
              <a:t>Eligibility</a:t>
            </a:r>
            <a:endParaRPr lang="en-US" dirty="0"/>
          </a:p>
        </p:txBody>
      </p:sp>
      <p:sp>
        <p:nvSpPr>
          <p:cNvPr id="5" name="Rectangle 4"/>
          <p:cNvSpPr/>
          <p:nvPr/>
        </p:nvSpPr>
        <p:spPr>
          <a:xfrm>
            <a:off x="1219200" y="2514600"/>
            <a:ext cx="6172200" cy="2012859"/>
          </a:xfrm>
          <a:prstGeom prst="rect">
            <a:avLst/>
          </a:prstGeom>
        </p:spPr>
        <p:txBody>
          <a:bodyPr wrap="square">
            <a:spAutoFit/>
          </a:bodyPr>
          <a:lstStyle/>
          <a:p>
            <a:pPr marL="365760" lvl="0" indent="-365760">
              <a:spcBef>
                <a:spcPct val="20000"/>
              </a:spcBef>
              <a:buClr>
                <a:srgbClr val="873624"/>
              </a:buClr>
              <a:buFont typeface="Wingdings" pitchFamily="2" charset="2"/>
              <a:buChar char=""/>
            </a:pPr>
            <a:r>
              <a:rPr lang="en-US" sz="2400" dirty="0">
                <a:solidFill>
                  <a:prstClr val="black">
                    <a:lumMod val="85000"/>
                    <a:lumOff val="15000"/>
                  </a:prstClr>
                </a:solidFill>
              </a:rPr>
              <a:t>A </a:t>
            </a:r>
            <a:r>
              <a:rPr lang="en-US" sz="2400" dirty="0" smtClean="0">
                <a:solidFill>
                  <a:prstClr val="black">
                    <a:lumMod val="85000"/>
                    <a:lumOff val="15000"/>
                  </a:prstClr>
                </a:solidFill>
              </a:rPr>
              <a:t>child/dependent </a:t>
            </a:r>
            <a:r>
              <a:rPr lang="en-US" sz="2400" dirty="0">
                <a:solidFill>
                  <a:prstClr val="black">
                    <a:lumMod val="85000"/>
                    <a:lumOff val="15000"/>
                  </a:prstClr>
                </a:solidFill>
              </a:rPr>
              <a:t>cannot be added without a SS#. </a:t>
            </a:r>
            <a:r>
              <a:rPr lang="en-US" sz="2400" dirty="0" smtClean="0">
                <a:solidFill>
                  <a:prstClr val="black">
                    <a:lumMod val="85000"/>
                    <a:lumOff val="15000"/>
                  </a:prstClr>
                </a:solidFill>
              </a:rPr>
              <a:t>  Do not approve </a:t>
            </a:r>
            <a:r>
              <a:rPr lang="en-US" sz="2400" dirty="0">
                <a:solidFill>
                  <a:prstClr val="black">
                    <a:lumMod val="85000"/>
                    <a:lumOff val="15000"/>
                  </a:prstClr>
                </a:solidFill>
              </a:rPr>
              <a:t>the request without proper information.</a:t>
            </a:r>
          </a:p>
          <a:p>
            <a:pPr marL="365760" lvl="0" indent="-365760">
              <a:spcBef>
                <a:spcPct val="20000"/>
              </a:spcBef>
              <a:buClr>
                <a:srgbClr val="873624"/>
              </a:buClr>
              <a:buFont typeface="Wingdings" pitchFamily="2" charset="2"/>
              <a:buChar char=""/>
            </a:pPr>
            <a:r>
              <a:rPr lang="en-US" sz="2400" dirty="0">
                <a:solidFill>
                  <a:prstClr val="black">
                    <a:lumMod val="85000"/>
                    <a:lumOff val="15000"/>
                  </a:prstClr>
                </a:solidFill>
              </a:rPr>
              <a:t> </a:t>
            </a:r>
            <a:r>
              <a:rPr lang="en-US" sz="2400" dirty="0" smtClean="0">
                <a:solidFill>
                  <a:prstClr val="black">
                    <a:lumMod val="85000"/>
                    <a:lumOff val="15000"/>
                  </a:prstClr>
                </a:solidFill>
              </a:rPr>
              <a:t>The </a:t>
            </a:r>
            <a:r>
              <a:rPr lang="en-US" sz="2400" dirty="0">
                <a:solidFill>
                  <a:prstClr val="black">
                    <a:lumMod val="85000"/>
                    <a:lumOff val="15000"/>
                  </a:prstClr>
                </a:solidFill>
              </a:rPr>
              <a:t>only time we can add a generic SS# is for a newborn. </a:t>
            </a:r>
          </a:p>
        </p:txBody>
      </p:sp>
    </p:spTree>
    <p:extLst>
      <p:ext uri="{BB962C8B-B14F-4D97-AF65-F5344CB8AC3E}">
        <p14:creationId xmlns:p14="http://schemas.microsoft.com/office/powerpoint/2010/main" val="447620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Eligibility</a:t>
            </a:r>
            <a:endParaRPr lang="en-U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66825" y="2477294"/>
            <a:ext cx="6610350" cy="3419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125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Paperwork takes longer to process than doing enrollments online</a:t>
            </a:r>
          </a:p>
          <a:p>
            <a:r>
              <a:rPr lang="en-US" dirty="0" smtClean="0"/>
              <a:t>Paperwork can get lost on your desk</a:t>
            </a:r>
          </a:p>
          <a:p>
            <a:r>
              <a:rPr lang="en-US" dirty="0" smtClean="0"/>
              <a:t>Part of the form may not be filled out or is filled out incorrectly, causing the form to be returned to the BC </a:t>
            </a:r>
          </a:p>
          <a:p>
            <a:r>
              <a:rPr lang="en-US" dirty="0" smtClean="0"/>
              <a:t>The longer it takes to process, the more errors  or adjustments that can occur between </a:t>
            </a:r>
            <a:r>
              <a:rPr lang="en-US" dirty="0" smtClean="0"/>
              <a:t>billings. </a:t>
            </a:r>
            <a:endParaRPr lang="en-US" dirty="0" smtClean="0"/>
          </a:p>
          <a:p>
            <a:endParaRPr lang="en-US" dirty="0"/>
          </a:p>
        </p:txBody>
      </p:sp>
      <p:sp>
        <p:nvSpPr>
          <p:cNvPr id="3" name="Title 2"/>
          <p:cNvSpPr>
            <a:spLocks noGrp="1"/>
          </p:cNvSpPr>
          <p:nvPr>
            <p:ph type="title"/>
          </p:nvPr>
        </p:nvSpPr>
        <p:spPr/>
        <p:txBody>
          <a:bodyPr/>
          <a:lstStyle/>
          <a:p>
            <a:r>
              <a:rPr lang="en-US" dirty="0" smtClean="0"/>
              <a:t>Eligibility</a:t>
            </a:r>
            <a:endParaRPr lang="en-US" dirty="0"/>
          </a:p>
        </p:txBody>
      </p:sp>
    </p:spTree>
    <p:extLst>
      <p:ext uri="{BB962C8B-B14F-4D97-AF65-F5344CB8AC3E}">
        <p14:creationId xmlns:p14="http://schemas.microsoft.com/office/powerpoint/2010/main" val="1033537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r>
              <a:rPr lang="en-US" sz="4000" b="1" dirty="0" smtClean="0"/>
              <a:t>Do it online!!!</a:t>
            </a:r>
          </a:p>
          <a:p>
            <a:r>
              <a:rPr lang="en-US" dirty="0" smtClean="0"/>
              <a:t>New </a:t>
            </a:r>
            <a:r>
              <a:rPr lang="en-US" dirty="0"/>
              <a:t>term form should have the policyholder’s signature or the BC should write “policyholder not available for signature” </a:t>
            </a:r>
            <a:r>
              <a:rPr lang="en-US" b="1" dirty="0"/>
              <a:t>and</a:t>
            </a:r>
            <a:r>
              <a:rPr lang="en-US" dirty="0"/>
              <a:t> have two representatives sign the </a:t>
            </a:r>
            <a:r>
              <a:rPr lang="en-US" dirty="0" smtClean="0"/>
              <a:t>term form </a:t>
            </a:r>
          </a:p>
          <a:p>
            <a:r>
              <a:rPr lang="en-US" dirty="0" smtClean="0"/>
              <a:t>A second signature verifies </a:t>
            </a:r>
            <a:r>
              <a:rPr lang="en-US" dirty="0"/>
              <a:t>the PH was not available to sign the form</a:t>
            </a:r>
            <a:r>
              <a:rPr lang="en-US" dirty="0" smtClean="0"/>
              <a:t>.  It protects </a:t>
            </a:r>
            <a:r>
              <a:rPr lang="en-US" dirty="0" smtClean="0"/>
              <a:t>you, your employer </a:t>
            </a:r>
            <a:r>
              <a:rPr lang="en-US" dirty="0" smtClean="0"/>
              <a:t>and PEIA </a:t>
            </a:r>
            <a:endParaRPr lang="en-US" dirty="0"/>
          </a:p>
          <a:p>
            <a:endParaRPr lang="en-US" dirty="0"/>
          </a:p>
        </p:txBody>
      </p:sp>
      <p:sp>
        <p:nvSpPr>
          <p:cNvPr id="3" name="Title 2"/>
          <p:cNvSpPr>
            <a:spLocks noGrp="1"/>
          </p:cNvSpPr>
          <p:nvPr>
            <p:ph type="title"/>
          </p:nvPr>
        </p:nvSpPr>
        <p:spPr/>
        <p:txBody>
          <a:bodyPr/>
          <a:lstStyle/>
          <a:p>
            <a:r>
              <a:rPr lang="en-US" dirty="0" smtClean="0"/>
              <a:t>Termination</a:t>
            </a:r>
            <a:endParaRPr lang="en-US" dirty="0"/>
          </a:p>
        </p:txBody>
      </p:sp>
    </p:spTree>
    <p:extLst>
      <p:ext uri="{BB962C8B-B14F-4D97-AF65-F5344CB8AC3E}">
        <p14:creationId xmlns:p14="http://schemas.microsoft.com/office/powerpoint/2010/main" val="953923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04853"/>
          </a:xfrm>
        </p:spPr>
        <p:txBody>
          <a:bodyPr>
            <a:normAutofit/>
          </a:bodyPr>
          <a:lstStyle/>
          <a:p>
            <a:r>
              <a:rPr lang="en-US" dirty="0" smtClean="0"/>
              <a:t>Simple process:</a:t>
            </a:r>
          </a:p>
          <a:p>
            <a:pPr lvl="1"/>
            <a:r>
              <a:rPr lang="en-US" dirty="0" smtClean="0"/>
              <a:t>Go into MMB as a Web Coordinator</a:t>
            </a:r>
          </a:p>
          <a:p>
            <a:pPr lvl="1"/>
            <a:r>
              <a:rPr lang="en-US" dirty="0" smtClean="0"/>
              <a:t>Enter Employee Deductions and enter the Social Security number of the employee</a:t>
            </a:r>
          </a:p>
          <a:p>
            <a:pPr lvl="1"/>
            <a:r>
              <a:rPr lang="en-US" dirty="0" smtClean="0"/>
              <a:t>Click on the green Social Security number</a:t>
            </a:r>
          </a:p>
          <a:p>
            <a:pPr lvl="1"/>
            <a:r>
              <a:rPr lang="en-US" dirty="0" smtClean="0"/>
              <a:t>Then at the bottom of the screen go through the Termination steps.  </a:t>
            </a:r>
          </a:p>
          <a:p>
            <a:pPr lvl="1"/>
            <a:r>
              <a:rPr lang="en-US" dirty="0" smtClean="0"/>
              <a:t>Pressing Terminate finishes the process</a:t>
            </a:r>
            <a:endParaRPr lang="en-US" dirty="0"/>
          </a:p>
        </p:txBody>
      </p:sp>
      <p:sp>
        <p:nvSpPr>
          <p:cNvPr id="3" name="Title 2"/>
          <p:cNvSpPr>
            <a:spLocks noGrp="1"/>
          </p:cNvSpPr>
          <p:nvPr>
            <p:ph type="title"/>
          </p:nvPr>
        </p:nvSpPr>
        <p:spPr/>
        <p:txBody>
          <a:bodyPr/>
          <a:lstStyle/>
          <a:p>
            <a:r>
              <a:rPr lang="en-US" dirty="0" smtClean="0"/>
              <a:t>Termination</a:t>
            </a:r>
            <a:endParaRPr lang="en-US" dirty="0"/>
          </a:p>
        </p:txBody>
      </p:sp>
    </p:spTree>
    <p:extLst>
      <p:ext uri="{BB962C8B-B14F-4D97-AF65-F5344CB8AC3E}">
        <p14:creationId xmlns:p14="http://schemas.microsoft.com/office/powerpoint/2010/main" val="2506654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2960" y="457200"/>
            <a:ext cx="7520940" cy="548640"/>
          </a:xfrm>
        </p:spPr>
        <p:txBody>
          <a:bodyPr/>
          <a:lstStyle/>
          <a:p>
            <a:r>
              <a:rPr lang="en-US" dirty="0"/>
              <a:t>Terming Online</a:t>
            </a:r>
            <a:endParaRPr lang="en-US" dirty="0">
              <a:solidFill>
                <a:schemeClr val="accent3">
                  <a:lumMod val="75000"/>
                </a:schemeClr>
              </a:solidFill>
              <a:latin typeface="Berlin Sans FB Demi" pitchFamily="34" charset="0"/>
            </a:endParaRPr>
          </a:p>
        </p:txBody>
      </p:sp>
      <p:sp>
        <p:nvSpPr>
          <p:cNvPr id="5" name="Text Placeholder 4"/>
          <p:cNvSpPr>
            <a:spLocks noGrp="1"/>
          </p:cNvSpPr>
          <p:nvPr>
            <p:ph type="body" idx="1"/>
          </p:nvPr>
        </p:nvSpPr>
        <p:spPr>
          <a:xfrm>
            <a:off x="609600" y="3352800"/>
            <a:ext cx="7520940" cy="2851677"/>
          </a:xfrm>
        </p:spPr>
        <p:txBody>
          <a:bodyPr>
            <a:noAutofit/>
          </a:bodyPr>
          <a:lstStyle/>
          <a:p>
            <a:pPr marL="0" indent="0"/>
            <a:r>
              <a:rPr lang="en-US" sz="1800" b="0" dirty="0" smtClean="0">
                <a:solidFill>
                  <a:schemeClr val="tx1"/>
                </a:solidFill>
              </a:rPr>
              <a:t>Terming an Employee:</a:t>
            </a:r>
          </a:p>
          <a:p>
            <a:pPr marL="457200" indent="-457200">
              <a:buFont typeface="Arial" pitchFamily="34" charset="0"/>
              <a:buChar char="•"/>
            </a:pPr>
            <a:r>
              <a:rPr lang="en-US" sz="1800" b="0" dirty="0" smtClean="0">
                <a:solidFill>
                  <a:schemeClr val="tx1"/>
                </a:solidFill>
              </a:rPr>
              <a:t>Note</a:t>
            </a:r>
            <a:r>
              <a:rPr lang="en-US" sz="1800" b="0" dirty="0" smtClean="0">
                <a:solidFill>
                  <a:schemeClr val="tx1"/>
                </a:solidFill>
              </a:rPr>
              <a:t>: Term Date can not be more than 60 days retroactive</a:t>
            </a:r>
            <a:r>
              <a:rPr lang="en-US" sz="1800" b="0" dirty="0" smtClean="0">
                <a:solidFill>
                  <a:schemeClr val="accent3">
                    <a:lumMod val="75000"/>
                  </a:schemeClr>
                </a:solidFill>
              </a:rPr>
              <a:t>. </a:t>
            </a:r>
          </a:p>
          <a:p>
            <a:pPr marL="457200" indent="-457200">
              <a:buFont typeface="Arial" pitchFamily="34" charset="0"/>
              <a:buChar char="•"/>
            </a:pPr>
            <a:endParaRPr lang="en-US" sz="1800" b="0" dirty="0" smtClean="0"/>
          </a:p>
          <a:p>
            <a:pPr marL="457200" indent="-457200">
              <a:buFont typeface="Arial" pitchFamily="34" charset="0"/>
              <a:buChar char="•"/>
            </a:pPr>
            <a:r>
              <a:rPr lang="en-US" sz="1800" b="0" dirty="0" smtClean="0"/>
              <a:t>DO </a:t>
            </a:r>
            <a:r>
              <a:rPr lang="en-US" sz="1800" b="0" dirty="0"/>
              <a:t>NOT TERMINATE EMPLOYEES THAT ARE TRANSFERRING OR RETIRING ONLINE!! For transfers, use the online transfer system; for retirees, complete a paper termination of coverage form and submit with retiree enrollment forms. </a:t>
            </a:r>
            <a:endParaRPr lang="en-US" sz="1800" dirty="0">
              <a:solidFill>
                <a:schemeClr val="accent3">
                  <a:lumMod val="75000"/>
                </a:schemeClr>
              </a:solidFill>
            </a:endParaRP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219200"/>
            <a:ext cx="7924800"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8054018"/>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a:t>If you Term online, you do not have to worry about getting a second signature.  </a:t>
            </a:r>
          </a:p>
          <a:p>
            <a:r>
              <a:rPr lang="en-US" dirty="0"/>
              <a:t>It comes off of your billing almost immediately</a:t>
            </a:r>
          </a:p>
          <a:p>
            <a:r>
              <a:rPr lang="en-US" dirty="0" smtClean="0"/>
              <a:t>COBRA packets are sent quicker</a:t>
            </a:r>
            <a:endParaRPr lang="en-US" dirty="0"/>
          </a:p>
        </p:txBody>
      </p:sp>
      <p:sp>
        <p:nvSpPr>
          <p:cNvPr id="5" name="Title 4"/>
          <p:cNvSpPr>
            <a:spLocks noGrp="1"/>
          </p:cNvSpPr>
          <p:nvPr>
            <p:ph type="title"/>
          </p:nvPr>
        </p:nvSpPr>
        <p:spPr/>
        <p:txBody>
          <a:bodyPr/>
          <a:lstStyle/>
          <a:p>
            <a:r>
              <a:rPr lang="en-US" dirty="0" smtClean="0"/>
              <a:t>Terming Online</a:t>
            </a:r>
            <a:endParaRPr lang="en-US" dirty="0"/>
          </a:p>
        </p:txBody>
      </p:sp>
    </p:spTree>
    <p:extLst>
      <p:ext uri="{BB962C8B-B14F-4D97-AF65-F5344CB8AC3E}">
        <p14:creationId xmlns:p14="http://schemas.microsoft.com/office/powerpoint/2010/main" val="1063971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152453"/>
          </a:xfrm>
        </p:spPr>
        <p:txBody>
          <a:bodyPr>
            <a:normAutofit lnSpcReduction="10000"/>
          </a:bodyPr>
          <a:lstStyle/>
          <a:p>
            <a:r>
              <a:rPr lang="en-US" dirty="0" smtClean="0"/>
              <a:t>Tobacco Free means no Cigarettes, e-cigarettes, Vapes, snuff or Cigars for the previous 6 months</a:t>
            </a:r>
          </a:p>
          <a:p>
            <a:r>
              <a:rPr lang="en-US" dirty="0" smtClean="0"/>
              <a:t>Family Tobacco free means that all covered dependents have not smoked Cigarettes</a:t>
            </a:r>
            <a:r>
              <a:rPr lang="en-US" dirty="0"/>
              <a:t>, e-cigarettes, </a:t>
            </a:r>
            <a:r>
              <a:rPr lang="en-US" dirty="0" smtClean="0"/>
              <a:t>Vapes, Cigars or done snuff in the previous 6 months.</a:t>
            </a:r>
          </a:p>
          <a:p>
            <a:r>
              <a:rPr lang="en-US" dirty="0" smtClean="0"/>
              <a:t>PEIA reserves the right to randomly audit policyholders regarding their Tobacco status and will notify policyholders if their status is changed.  They will not be allowed to change it back for 6 months afterward.</a:t>
            </a:r>
            <a:endParaRPr lang="en-US" dirty="0"/>
          </a:p>
        </p:txBody>
      </p:sp>
      <p:sp>
        <p:nvSpPr>
          <p:cNvPr id="3" name="Title 2"/>
          <p:cNvSpPr>
            <a:spLocks noGrp="1"/>
          </p:cNvSpPr>
          <p:nvPr>
            <p:ph type="title"/>
          </p:nvPr>
        </p:nvSpPr>
        <p:spPr/>
        <p:txBody>
          <a:bodyPr/>
          <a:lstStyle/>
          <a:p>
            <a:r>
              <a:rPr lang="en-US" dirty="0" smtClean="0"/>
              <a:t>Tobacco Status</a:t>
            </a:r>
            <a:endParaRPr lang="en-US" dirty="0"/>
          </a:p>
        </p:txBody>
      </p:sp>
    </p:spTree>
    <p:extLst>
      <p:ext uri="{BB962C8B-B14F-4D97-AF65-F5344CB8AC3E}">
        <p14:creationId xmlns:p14="http://schemas.microsoft.com/office/powerpoint/2010/main" val="418576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Notify your employees they will be responsible for </a:t>
            </a:r>
            <a:r>
              <a:rPr lang="en-US" dirty="0" smtClean="0"/>
              <a:t>at least the </a:t>
            </a:r>
            <a:r>
              <a:rPr lang="en-US" dirty="0" smtClean="0"/>
              <a:t>first 2 months of Premiums after they retire.  </a:t>
            </a:r>
          </a:p>
          <a:p>
            <a:r>
              <a:rPr lang="en-US" dirty="0" smtClean="0"/>
              <a:t>Encourage them to contact PEIA 2-3 weeks after they retire to confirm all paperwork has been received and </a:t>
            </a:r>
            <a:r>
              <a:rPr lang="en-US" dirty="0" smtClean="0"/>
              <a:t>processed.</a:t>
            </a:r>
            <a:endParaRPr lang="en-US" dirty="0" smtClean="0"/>
          </a:p>
          <a:p>
            <a:r>
              <a:rPr lang="en-US" dirty="0" smtClean="0"/>
              <a:t>When the retiree calls Customer Service they can find out their monthly payment and where to send </a:t>
            </a:r>
            <a:r>
              <a:rPr lang="en-US" dirty="0" smtClean="0"/>
              <a:t>it.</a:t>
            </a:r>
            <a:endParaRPr lang="en-US" dirty="0" smtClean="0"/>
          </a:p>
          <a:p>
            <a:r>
              <a:rPr lang="en-US" dirty="0" smtClean="0"/>
              <a:t>Doing so will cause less stress on the retiree and a large bill due when they get their first retirement </a:t>
            </a:r>
            <a:r>
              <a:rPr lang="en-US" dirty="0" smtClean="0"/>
              <a:t>check.</a:t>
            </a:r>
            <a:endParaRPr lang="en-US" dirty="0"/>
          </a:p>
        </p:txBody>
      </p:sp>
      <p:sp>
        <p:nvSpPr>
          <p:cNvPr id="3" name="Title 2"/>
          <p:cNvSpPr>
            <a:spLocks noGrp="1"/>
          </p:cNvSpPr>
          <p:nvPr>
            <p:ph type="title"/>
          </p:nvPr>
        </p:nvSpPr>
        <p:spPr/>
        <p:txBody>
          <a:bodyPr/>
          <a:lstStyle/>
          <a:p>
            <a:r>
              <a:rPr lang="en-US" dirty="0" smtClean="0"/>
              <a:t>Retirement</a:t>
            </a:r>
            <a:endParaRPr lang="en-US" dirty="0"/>
          </a:p>
        </p:txBody>
      </p:sp>
    </p:spTree>
    <p:extLst>
      <p:ext uri="{BB962C8B-B14F-4D97-AF65-F5344CB8AC3E}">
        <p14:creationId xmlns:p14="http://schemas.microsoft.com/office/powerpoint/2010/main" val="1323956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a PH retires, they and any dependents must enroll in Medicare parts A and B if they are </a:t>
            </a:r>
            <a:r>
              <a:rPr lang="en-US" dirty="0" smtClean="0"/>
              <a:t>eligible.</a:t>
            </a:r>
            <a:endParaRPr lang="en-US" dirty="0" smtClean="0"/>
          </a:p>
          <a:p>
            <a:r>
              <a:rPr lang="en-US" dirty="0" smtClean="0"/>
              <a:t>If the policyholder or dependents do not enroll in Part B, PEIA will pay 20% towards covered services and the PH will pay the 80% Medicare would have paid.</a:t>
            </a:r>
          </a:p>
          <a:p>
            <a:r>
              <a:rPr lang="en-US" dirty="0" smtClean="0"/>
              <a:t>If a member enrolls in Medicare Part D, PEIA coverage will </a:t>
            </a:r>
            <a:r>
              <a:rPr lang="en-US" dirty="0" smtClean="0"/>
              <a:t>terminate.</a:t>
            </a:r>
            <a:endParaRPr lang="en-US" dirty="0"/>
          </a:p>
        </p:txBody>
      </p:sp>
      <p:sp>
        <p:nvSpPr>
          <p:cNvPr id="3" name="Title 2"/>
          <p:cNvSpPr>
            <a:spLocks noGrp="1"/>
          </p:cNvSpPr>
          <p:nvPr>
            <p:ph type="title"/>
          </p:nvPr>
        </p:nvSpPr>
        <p:spPr/>
        <p:txBody>
          <a:bodyPr/>
          <a:lstStyle/>
          <a:p>
            <a:r>
              <a:rPr lang="en-US" dirty="0" smtClean="0"/>
              <a:t>Retirement</a:t>
            </a:r>
            <a:endParaRPr lang="en-US" dirty="0"/>
          </a:p>
        </p:txBody>
      </p:sp>
    </p:spTree>
    <p:extLst>
      <p:ext uri="{BB962C8B-B14F-4D97-AF65-F5344CB8AC3E}">
        <p14:creationId xmlns:p14="http://schemas.microsoft.com/office/powerpoint/2010/main" val="3049568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Open Enrollment</a:t>
            </a:r>
          </a:p>
          <a:p>
            <a:r>
              <a:rPr lang="en-US" dirty="0" smtClean="0"/>
              <a:t>Healthy Tomorrows</a:t>
            </a:r>
          </a:p>
          <a:p>
            <a:r>
              <a:rPr lang="en-US" dirty="0" smtClean="0"/>
              <a:t>Eligibility</a:t>
            </a:r>
          </a:p>
          <a:p>
            <a:r>
              <a:rPr lang="en-US" dirty="0" smtClean="0"/>
              <a:t>Terminations</a:t>
            </a:r>
          </a:p>
          <a:p>
            <a:r>
              <a:rPr lang="en-US" dirty="0" smtClean="0"/>
              <a:t>Retirees</a:t>
            </a:r>
          </a:p>
          <a:p>
            <a:r>
              <a:rPr lang="en-US" dirty="0" smtClean="0"/>
              <a:t>Security and Audits</a:t>
            </a:r>
          </a:p>
          <a:p>
            <a:endParaRPr lang="en-US" dirty="0" smtClean="0"/>
          </a:p>
          <a:p>
            <a:endParaRPr lang="en-US" dirty="0"/>
          </a:p>
        </p:txBody>
      </p:sp>
      <p:sp>
        <p:nvSpPr>
          <p:cNvPr id="2" name="Title 1"/>
          <p:cNvSpPr>
            <a:spLocks noGrp="1"/>
          </p:cNvSpPr>
          <p:nvPr>
            <p:ph type="title"/>
          </p:nvPr>
        </p:nvSpPr>
        <p:spPr/>
        <p:txBody>
          <a:bodyPr/>
          <a:lstStyle/>
          <a:p>
            <a:r>
              <a:rPr lang="en-US" dirty="0" smtClean="0"/>
              <a:t>Welcome</a:t>
            </a:r>
            <a:endParaRPr lang="en-US" dirty="0"/>
          </a:p>
        </p:txBody>
      </p:sp>
    </p:spTree>
    <p:extLst>
      <p:ext uri="{BB962C8B-B14F-4D97-AF65-F5344CB8AC3E}">
        <p14:creationId xmlns:p14="http://schemas.microsoft.com/office/powerpoint/2010/main" val="910414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Benefit Coordinator must complete the agency portion of the Retirement forms for PEIA to be able to process </a:t>
            </a:r>
            <a:r>
              <a:rPr lang="en-US" dirty="0" smtClean="0"/>
              <a:t>them.</a:t>
            </a:r>
            <a:endParaRPr lang="en-US" dirty="0" smtClean="0"/>
          </a:p>
          <a:p>
            <a:r>
              <a:rPr lang="en-US" dirty="0" smtClean="0"/>
              <a:t>PEIA has a Retirement Package that includes information presented today on retirement.  If you would like to have copies of the information for you to give to your retirees when you give them the forms, please email me that request at </a:t>
            </a:r>
            <a:r>
              <a:rPr lang="en-US" dirty="0" smtClean="0"/>
              <a:t>susan.j.beaty@wv.gov.</a:t>
            </a:r>
            <a:endParaRPr lang="en-US" dirty="0" smtClean="0"/>
          </a:p>
          <a:p>
            <a:endParaRPr lang="en-US" dirty="0"/>
          </a:p>
        </p:txBody>
      </p:sp>
      <p:sp>
        <p:nvSpPr>
          <p:cNvPr id="3" name="Title 2"/>
          <p:cNvSpPr>
            <a:spLocks noGrp="1"/>
          </p:cNvSpPr>
          <p:nvPr>
            <p:ph type="title"/>
          </p:nvPr>
        </p:nvSpPr>
        <p:spPr/>
        <p:txBody>
          <a:bodyPr/>
          <a:lstStyle/>
          <a:p>
            <a:r>
              <a:rPr lang="en-US" dirty="0" smtClean="0"/>
              <a:t>Retirement</a:t>
            </a:r>
            <a:endParaRPr lang="en-US" dirty="0"/>
          </a:p>
        </p:txBody>
      </p:sp>
    </p:spTree>
    <p:extLst>
      <p:ext uri="{BB962C8B-B14F-4D97-AF65-F5344CB8AC3E}">
        <p14:creationId xmlns:p14="http://schemas.microsoft.com/office/powerpoint/2010/main" val="1829070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152453"/>
          </a:xfrm>
        </p:spPr>
        <p:txBody>
          <a:bodyPr>
            <a:normAutofit/>
          </a:bodyPr>
          <a:lstStyle/>
          <a:p>
            <a:r>
              <a:rPr lang="en-US" dirty="0" smtClean="0"/>
              <a:t>Divorce is a qualifying event but it has it’s own set of </a:t>
            </a:r>
            <a:r>
              <a:rPr lang="en-US" dirty="0" smtClean="0"/>
              <a:t>rules.</a:t>
            </a:r>
            <a:endParaRPr lang="en-US" dirty="0" smtClean="0"/>
          </a:p>
          <a:p>
            <a:r>
              <a:rPr lang="en-US" dirty="0" smtClean="0"/>
              <a:t>Ex-spouse </a:t>
            </a:r>
            <a:r>
              <a:rPr lang="en-US" dirty="0" smtClean="0"/>
              <a:t>must always be removed the month the decree is </a:t>
            </a:r>
            <a:r>
              <a:rPr lang="en-US" dirty="0" smtClean="0"/>
              <a:t>final.</a:t>
            </a:r>
            <a:endParaRPr lang="en-US" dirty="0" smtClean="0"/>
          </a:p>
          <a:p>
            <a:r>
              <a:rPr lang="en-US" dirty="0" smtClean="0"/>
              <a:t>BCs should never keep an </a:t>
            </a:r>
            <a:r>
              <a:rPr lang="en-US" dirty="0" smtClean="0"/>
              <a:t>ex-spouse </a:t>
            </a:r>
            <a:r>
              <a:rPr lang="en-US" dirty="0" smtClean="0"/>
              <a:t>on the </a:t>
            </a:r>
            <a:r>
              <a:rPr lang="en-US" dirty="0" smtClean="0"/>
              <a:t>insurance.</a:t>
            </a:r>
            <a:endParaRPr lang="en-US" dirty="0" smtClean="0"/>
          </a:p>
          <a:p>
            <a:r>
              <a:rPr lang="en-US" dirty="0" smtClean="0"/>
              <a:t>Remarriage does not nullify the </a:t>
            </a:r>
            <a:r>
              <a:rPr lang="en-US" dirty="0" smtClean="0"/>
              <a:t>claims during the period of time </a:t>
            </a:r>
            <a:r>
              <a:rPr lang="en-US" dirty="0" smtClean="0"/>
              <a:t>the </a:t>
            </a:r>
            <a:r>
              <a:rPr lang="en-US" dirty="0" smtClean="0"/>
              <a:t>ex-spouse </a:t>
            </a:r>
            <a:r>
              <a:rPr lang="en-US" dirty="0" smtClean="0"/>
              <a:t>was </a:t>
            </a:r>
            <a:r>
              <a:rPr lang="en-US" dirty="0" smtClean="0"/>
              <a:t>ineligible.</a:t>
            </a:r>
            <a:endParaRPr lang="en-US" dirty="0" smtClean="0"/>
          </a:p>
          <a:p>
            <a:r>
              <a:rPr lang="en-US" dirty="0" smtClean="0"/>
              <a:t>Forms must be filled in by the agency and sent in to PEIA for PEIA to remove the </a:t>
            </a:r>
            <a:r>
              <a:rPr lang="en-US" dirty="0" smtClean="0"/>
              <a:t>ex-spouse.</a:t>
            </a:r>
            <a:endParaRPr lang="en-US" dirty="0"/>
          </a:p>
        </p:txBody>
      </p:sp>
      <p:sp>
        <p:nvSpPr>
          <p:cNvPr id="3" name="Title 2"/>
          <p:cNvSpPr>
            <a:spLocks noGrp="1"/>
          </p:cNvSpPr>
          <p:nvPr>
            <p:ph type="title"/>
          </p:nvPr>
        </p:nvSpPr>
        <p:spPr/>
        <p:txBody>
          <a:bodyPr/>
          <a:lstStyle/>
          <a:p>
            <a:r>
              <a:rPr lang="en-US" dirty="0" smtClean="0"/>
              <a:t>Divorce</a:t>
            </a:r>
            <a:endParaRPr lang="en-US" dirty="0"/>
          </a:p>
        </p:txBody>
      </p:sp>
    </p:spTree>
    <p:extLst>
      <p:ext uri="{BB962C8B-B14F-4D97-AF65-F5344CB8AC3E}">
        <p14:creationId xmlns:p14="http://schemas.microsoft.com/office/powerpoint/2010/main" val="1115410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PEIA is doing a Surviving Dependent audit much like the Divorce Audit that started in October </a:t>
            </a:r>
            <a:r>
              <a:rPr lang="en-US" dirty="0" smtClean="0"/>
              <a:t>2015.</a:t>
            </a:r>
            <a:endParaRPr lang="en-US" dirty="0" smtClean="0"/>
          </a:p>
          <a:p>
            <a:r>
              <a:rPr lang="en-US" dirty="0" smtClean="0"/>
              <a:t>You as Benefit Coordinators do not have much to do with Surviving </a:t>
            </a:r>
            <a:r>
              <a:rPr lang="en-US" dirty="0" smtClean="0"/>
              <a:t>Dependents.  </a:t>
            </a:r>
            <a:endParaRPr lang="en-US" dirty="0" smtClean="0"/>
          </a:p>
          <a:p>
            <a:endParaRPr lang="en-US" dirty="0"/>
          </a:p>
        </p:txBody>
      </p:sp>
      <p:sp>
        <p:nvSpPr>
          <p:cNvPr id="3" name="Title 2"/>
          <p:cNvSpPr>
            <a:spLocks noGrp="1"/>
          </p:cNvSpPr>
          <p:nvPr>
            <p:ph type="title"/>
          </p:nvPr>
        </p:nvSpPr>
        <p:spPr/>
        <p:txBody>
          <a:bodyPr/>
          <a:lstStyle/>
          <a:p>
            <a:r>
              <a:rPr lang="en-US" dirty="0" smtClean="0"/>
              <a:t>Surviving Dependent</a:t>
            </a:r>
            <a:endParaRPr lang="en-US" dirty="0"/>
          </a:p>
        </p:txBody>
      </p:sp>
    </p:spTree>
    <p:extLst>
      <p:ext uri="{BB962C8B-B14F-4D97-AF65-F5344CB8AC3E}">
        <p14:creationId xmlns:p14="http://schemas.microsoft.com/office/powerpoint/2010/main" val="1726080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Benefit Coordinators cannot share email </a:t>
            </a:r>
            <a:r>
              <a:rPr lang="en-US" dirty="0" smtClean="0"/>
              <a:t>addresses.</a:t>
            </a:r>
            <a:endParaRPr lang="en-US" dirty="0" smtClean="0"/>
          </a:p>
          <a:p>
            <a:r>
              <a:rPr lang="en-US" dirty="0" smtClean="0"/>
              <a:t>Benefit Coordinators cannot have a shared office email address or access </a:t>
            </a:r>
            <a:r>
              <a:rPr lang="en-US" dirty="0" smtClean="0"/>
              <a:t>account.</a:t>
            </a:r>
            <a:endParaRPr lang="en-US" dirty="0" smtClean="0"/>
          </a:p>
          <a:p>
            <a:r>
              <a:rPr lang="en-US" dirty="0" smtClean="0"/>
              <a:t>Benefit Coordinators cannot share their username and </a:t>
            </a:r>
            <a:r>
              <a:rPr lang="en-US" dirty="0" smtClean="0"/>
              <a:t>password.</a:t>
            </a:r>
            <a:endParaRPr lang="en-US" dirty="0" smtClean="0"/>
          </a:p>
          <a:p>
            <a:r>
              <a:rPr lang="en-US" dirty="0" smtClean="0"/>
              <a:t>When a Benefit Coordinators leaves, it is in your best interest to fill out an authorization to remove your access so that no one else in the office can use your account to make changes to insurance under the  guise of your </a:t>
            </a:r>
            <a:r>
              <a:rPr lang="en-US" dirty="0" smtClean="0"/>
              <a:t>account.</a:t>
            </a:r>
            <a:endParaRPr lang="en-US" dirty="0"/>
          </a:p>
        </p:txBody>
      </p:sp>
      <p:sp>
        <p:nvSpPr>
          <p:cNvPr id="3" name="Title 2"/>
          <p:cNvSpPr>
            <a:spLocks noGrp="1"/>
          </p:cNvSpPr>
          <p:nvPr>
            <p:ph type="title"/>
          </p:nvPr>
        </p:nvSpPr>
        <p:spPr>
          <a:xfrm>
            <a:off x="688490" y="545950"/>
            <a:ext cx="7756263" cy="1054250"/>
          </a:xfrm>
        </p:spPr>
        <p:txBody>
          <a:bodyPr/>
          <a:lstStyle/>
          <a:p>
            <a:r>
              <a:rPr lang="en-US" dirty="0" smtClean="0"/>
              <a:t>Confidentially</a:t>
            </a:r>
            <a:endParaRPr lang="en-US" dirty="0"/>
          </a:p>
        </p:txBody>
      </p:sp>
    </p:spTree>
    <p:extLst>
      <p:ext uri="{BB962C8B-B14F-4D97-AF65-F5344CB8AC3E}">
        <p14:creationId xmlns:p14="http://schemas.microsoft.com/office/powerpoint/2010/main" val="1949647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PEIA Plan is a Legal Document.  It is filed with the WV State Legislature each </a:t>
            </a:r>
            <a:r>
              <a:rPr lang="en-US" dirty="0" smtClean="0"/>
              <a:t>year.</a:t>
            </a:r>
            <a:endParaRPr lang="en-US" dirty="0" smtClean="0"/>
          </a:p>
          <a:p>
            <a:r>
              <a:rPr lang="en-US" dirty="0" smtClean="0"/>
              <a:t>By choosing PEIA as your Health Insurance company, you have chosen to abide by the rules laid out in that Legal Document.</a:t>
            </a:r>
          </a:p>
          <a:p>
            <a:r>
              <a:rPr lang="en-US" dirty="0" smtClean="0"/>
              <a:t>PEIA has in the past been lenient about agencies creating their own rules within the PEIA </a:t>
            </a:r>
            <a:r>
              <a:rPr lang="en-US" dirty="0" smtClean="0"/>
              <a:t>Plan.</a:t>
            </a:r>
            <a:endParaRPr lang="en-US" dirty="0" smtClean="0"/>
          </a:p>
          <a:p>
            <a:r>
              <a:rPr lang="en-US" dirty="0" smtClean="0"/>
              <a:t>However, that is no longer the case.</a:t>
            </a:r>
            <a:endParaRPr lang="en-US" dirty="0"/>
          </a:p>
        </p:txBody>
      </p:sp>
      <p:sp>
        <p:nvSpPr>
          <p:cNvPr id="3" name="Title 2"/>
          <p:cNvSpPr>
            <a:spLocks noGrp="1"/>
          </p:cNvSpPr>
          <p:nvPr>
            <p:ph type="title"/>
          </p:nvPr>
        </p:nvSpPr>
        <p:spPr/>
        <p:txBody>
          <a:bodyPr/>
          <a:lstStyle/>
          <a:p>
            <a:r>
              <a:rPr lang="en-US" dirty="0" smtClean="0"/>
              <a:t>PEIA Plan</a:t>
            </a:r>
            <a:endParaRPr lang="en-US" dirty="0"/>
          </a:p>
        </p:txBody>
      </p:sp>
    </p:spTree>
    <p:extLst>
      <p:ext uri="{BB962C8B-B14F-4D97-AF65-F5344CB8AC3E}">
        <p14:creationId xmlns:p14="http://schemas.microsoft.com/office/powerpoint/2010/main" val="563762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5400" dirty="0" smtClean="0"/>
              <a:t>Suggestions?</a:t>
            </a:r>
          </a:p>
          <a:p>
            <a:r>
              <a:rPr lang="en-US" sz="5400" dirty="0" smtClean="0"/>
              <a:t>Comments?</a:t>
            </a:r>
            <a:endParaRPr lang="en-US" sz="5400" dirty="0"/>
          </a:p>
        </p:txBody>
      </p:sp>
      <p:sp>
        <p:nvSpPr>
          <p:cNvPr id="3" name="Title 2"/>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456253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Plan Year 2017 </a:t>
            </a:r>
            <a:r>
              <a:rPr lang="en-US" dirty="0" smtClean="0"/>
              <a:t>Insurance Card have been sent out.</a:t>
            </a:r>
          </a:p>
          <a:p>
            <a:endParaRPr lang="en-US" dirty="0" smtClean="0"/>
          </a:p>
          <a:p>
            <a:r>
              <a:rPr lang="en-US" dirty="0" smtClean="0"/>
              <a:t>HealthSmart Cards will have CVS/Caremark as the Prescription Network</a:t>
            </a:r>
          </a:p>
          <a:p>
            <a:endParaRPr lang="en-US" dirty="0" smtClean="0"/>
          </a:p>
          <a:p>
            <a:r>
              <a:rPr lang="en-US" dirty="0" smtClean="0"/>
              <a:t>The Health Plan will have Express Scripts as the Prescription Network</a:t>
            </a:r>
          </a:p>
        </p:txBody>
      </p:sp>
      <p:sp>
        <p:nvSpPr>
          <p:cNvPr id="3" name="Title 2"/>
          <p:cNvSpPr>
            <a:spLocks noGrp="1"/>
          </p:cNvSpPr>
          <p:nvPr>
            <p:ph type="title"/>
          </p:nvPr>
        </p:nvSpPr>
        <p:spPr/>
        <p:txBody>
          <a:bodyPr/>
          <a:lstStyle/>
          <a:p>
            <a:r>
              <a:rPr lang="en-US" dirty="0" smtClean="0"/>
              <a:t>Open Enrollment</a:t>
            </a:r>
            <a:endParaRPr lang="en-US" dirty="0"/>
          </a:p>
        </p:txBody>
      </p:sp>
    </p:spTree>
    <p:extLst>
      <p:ext uri="{BB962C8B-B14F-4D97-AF65-F5344CB8AC3E}">
        <p14:creationId xmlns:p14="http://schemas.microsoft.com/office/powerpoint/2010/main" val="1369168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smtClean="0"/>
              <a:t>The PEIA </a:t>
            </a:r>
            <a:r>
              <a:rPr lang="en-US" dirty="0"/>
              <a:t>Caremark Contract does not mean that members have to use a CVS pharmacy </a:t>
            </a:r>
          </a:p>
          <a:p>
            <a:endParaRPr lang="en-US" dirty="0" smtClean="0"/>
          </a:p>
          <a:p>
            <a:endParaRPr lang="en-US" dirty="0" smtClean="0"/>
          </a:p>
          <a:p>
            <a:r>
              <a:rPr lang="en-US" dirty="0" smtClean="0"/>
              <a:t>New drug </a:t>
            </a:r>
            <a:r>
              <a:rPr lang="en-US" dirty="0"/>
              <a:t>lists available at </a:t>
            </a:r>
            <a:r>
              <a:rPr lang="en-US" dirty="0">
                <a:hlinkClick r:id="rId3"/>
              </a:rPr>
              <a:t>http://</a:t>
            </a:r>
            <a:r>
              <a:rPr lang="en-US" dirty="0" smtClean="0">
                <a:hlinkClick r:id="rId3"/>
              </a:rPr>
              <a:t>www.peia.wv.gov/Forms-Downloads/prescription-drug-benefits/Pages/default.aspx</a:t>
            </a:r>
            <a:endParaRPr lang="en-US" dirty="0" smtClean="0"/>
          </a:p>
          <a:p>
            <a:endParaRPr lang="en-US" dirty="0"/>
          </a:p>
        </p:txBody>
      </p:sp>
      <p:sp>
        <p:nvSpPr>
          <p:cNvPr id="3" name="Title 2"/>
          <p:cNvSpPr>
            <a:spLocks noGrp="1"/>
          </p:cNvSpPr>
          <p:nvPr>
            <p:ph type="title"/>
          </p:nvPr>
        </p:nvSpPr>
        <p:spPr/>
        <p:txBody>
          <a:bodyPr/>
          <a:lstStyle/>
          <a:p>
            <a:r>
              <a:rPr lang="en-US" dirty="0" smtClean="0"/>
              <a:t>Prescription Network</a:t>
            </a:r>
            <a:endParaRPr lang="en-US" dirty="0"/>
          </a:p>
        </p:txBody>
      </p:sp>
    </p:spTree>
    <p:extLst>
      <p:ext uri="{BB962C8B-B14F-4D97-AF65-F5344CB8AC3E}">
        <p14:creationId xmlns:p14="http://schemas.microsoft.com/office/powerpoint/2010/main" val="877161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PY 2017 Summary </a:t>
            </a:r>
            <a:r>
              <a:rPr lang="en-US" dirty="0" smtClean="0"/>
              <a:t>Plan Descriptions have been sent out to members </a:t>
            </a:r>
          </a:p>
          <a:p>
            <a:r>
              <a:rPr lang="en-US" dirty="0" smtClean="0"/>
              <a:t>Benefit Coordinators should have received </a:t>
            </a:r>
            <a:r>
              <a:rPr lang="en-US" dirty="0" smtClean="0"/>
              <a:t>their SPD </a:t>
            </a:r>
            <a:r>
              <a:rPr lang="en-US" dirty="0" smtClean="0"/>
              <a:t>supply to hand out to new hires</a:t>
            </a:r>
            <a:endParaRPr lang="en-US" dirty="0"/>
          </a:p>
          <a:p>
            <a:r>
              <a:rPr lang="en-US" dirty="0" smtClean="0"/>
              <a:t>PY 2017 Shopper’s </a:t>
            </a:r>
            <a:r>
              <a:rPr lang="en-US" dirty="0" smtClean="0"/>
              <a:t>Guides are available </a:t>
            </a:r>
            <a:r>
              <a:rPr lang="en-US" dirty="0"/>
              <a:t>on </a:t>
            </a:r>
            <a:r>
              <a:rPr lang="en-US" dirty="0" smtClean="0"/>
              <a:t>the PEIA website </a:t>
            </a:r>
            <a:r>
              <a:rPr lang="en-US" dirty="0"/>
              <a:t>for new hires</a:t>
            </a:r>
          </a:p>
          <a:p>
            <a:endParaRPr lang="en-US" dirty="0"/>
          </a:p>
        </p:txBody>
      </p:sp>
      <p:sp>
        <p:nvSpPr>
          <p:cNvPr id="3" name="Title 2"/>
          <p:cNvSpPr>
            <a:spLocks noGrp="1"/>
          </p:cNvSpPr>
          <p:nvPr>
            <p:ph type="title"/>
          </p:nvPr>
        </p:nvSpPr>
        <p:spPr/>
        <p:txBody>
          <a:bodyPr/>
          <a:lstStyle/>
          <a:p>
            <a:r>
              <a:rPr lang="en-US" dirty="0" smtClean="0"/>
              <a:t>Communications</a:t>
            </a:r>
            <a:endParaRPr lang="en-US" dirty="0"/>
          </a:p>
        </p:txBody>
      </p:sp>
    </p:spTree>
    <p:extLst>
      <p:ext uri="{BB962C8B-B14F-4D97-AF65-F5344CB8AC3E}">
        <p14:creationId xmlns:p14="http://schemas.microsoft.com/office/powerpoint/2010/main" val="3943448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Policyholder must fulfill all 3 requirements to avoid the additional $500 deductible</a:t>
            </a:r>
          </a:p>
          <a:p>
            <a:r>
              <a:rPr lang="en-US" dirty="0"/>
              <a:t>Policyholder only</a:t>
            </a:r>
          </a:p>
          <a:p>
            <a:r>
              <a:rPr lang="en-US" dirty="0" smtClean="0"/>
              <a:t>Only employees enrolled in PEIA PPB plans and the Special Medicare Plan</a:t>
            </a:r>
          </a:p>
          <a:p>
            <a:pPr lvl="1"/>
            <a:r>
              <a:rPr lang="en-US" dirty="0" smtClean="0"/>
              <a:t>Humana and Health Plan members do not have to comply with the HTOM requirements </a:t>
            </a:r>
            <a:endParaRPr lang="en-US" dirty="0"/>
          </a:p>
        </p:txBody>
      </p:sp>
      <p:sp>
        <p:nvSpPr>
          <p:cNvPr id="3" name="Title 2"/>
          <p:cNvSpPr>
            <a:spLocks noGrp="1"/>
          </p:cNvSpPr>
          <p:nvPr>
            <p:ph type="title"/>
          </p:nvPr>
        </p:nvSpPr>
        <p:spPr/>
        <p:txBody>
          <a:bodyPr/>
          <a:lstStyle/>
          <a:p>
            <a:r>
              <a:rPr lang="en-US" dirty="0" smtClean="0"/>
              <a:t>Healthy Tomorrows</a:t>
            </a:r>
            <a:endParaRPr lang="en-US" dirty="0"/>
          </a:p>
        </p:txBody>
      </p:sp>
    </p:spTree>
    <p:extLst>
      <p:ext uri="{BB962C8B-B14F-4D97-AF65-F5344CB8AC3E}">
        <p14:creationId xmlns:p14="http://schemas.microsoft.com/office/powerpoint/2010/main" val="2131167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04853"/>
          </a:xfrm>
        </p:spPr>
        <p:txBody>
          <a:bodyPr>
            <a:noAutofit/>
          </a:bodyPr>
          <a:lstStyle/>
          <a:p>
            <a:pPr lvl="1"/>
            <a:r>
              <a:rPr lang="en-US" sz="2400" dirty="0"/>
              <a:t>Plan Year 2018:</a:t>
            </a:r>
          </a:p>
          <a:p>
            <a:pPr lvl="2"/>
            <a:r>
              <a:rPr lang="en-US" sz="2400" dirty="0"/>
              <a:t>Between April </a:t>
            </a:r>
            <a:r>
              <a:rPr lang="en-US" sz="2400" dirty="0" smtClean="0"/>
              <a:t>2016 </a:t>
            </a:r>
            <a:r>
              <a:rPr lang="en-US" sz="2400" dirty="0"/>
              <a:t>and the end of open enrollment in </a:t>
            </a:r>
            <a:r>
              <a:rPr lang="en-US" sz="2400" dirty="0" smtClean="0"/>
              <a:t>May 2017</a:t>
            </a:r>
            <a:r>
              <a:rPr lang="en-US" sz="2400" dirty="0"/>
              <a:t>, policyholder must:</a:t>
            </a:r>
          </a:p>
          <a:p>
            <a:pPr lvl="3"/>
            <a:r>
              <a:rPr lang="en-US" sz="2400" dirty="0"/>
              <a:t>Continue to have a PCP named</a:t>
            </a:r>
          </a:p>
          <a:p>
            <a:pPr lvl="3"/>
            <a:r>
              <a:rPr lang="en-US" sz="2400" dirty="0"/>
              <a:t>Have new bloodwork done</a:t>
            </a:r>
          </a:p>
          <a:p>
            <a:pPr lvl="3"/>
            <a:r>
              <a:rPr lang="en-US" sz="2400" dirty="0"/>
              <a:t>Report values to PEIA on form in Shopper’s Guide </a:t>
            </a:r>
          </a:p>
          <a:p>
            <a:pPr lvl="3"/>
            <a:r>
              <a:rPr lang="en-US" sz="2400" dirty="0"/>
              <a:t>Have values in acceptable range</a:t>
            </a:r>
          </a:p>
          <a:p>
            <a:pPr lvl="3"/>
            <a:r>
              <a:rPr lang="en-US" sz="2400" dirty="0" smtClean="0"/>
              <a:t>Or have the waiver signed at the bottom of the page.</a:t>
            </a:r>
            <a:endParaRPr lang="en-US" sz="2400" dirty="0"/>
          </a:p>
        </p:txBody>
      </p:sp>
      <p:sp>
        <p:nvSpPr>
          <p:cNvPr id="3" name="Title 2"/>
          <p:cNvSpPr>
            <a:spLocks noGrp="1"/>
          </p:cNvSpPr>
          <p:nvPr>
            <p:ph type="title"/>
          </p:nvPr>
        </p:nvSpPr>
        <p:spPr/>
        <p:txBody>
          <a:bodyPr/>
          <a:lstStyle/>
          <a:p>
            <a:r>
              <a:rPr lang="en-US" dirty="0" smtClean="0"/>
              <a:t>Healthy Tomorrows</a:t>
            </a:r>
            <a:endParaRPr lang="en-US" dirty="0"/>
          </a:p>
        </p:txBody>
      </p:sp>
    </p:spTree>
    <p:extLst>
      <p:ext uri="{BB962C8B-B14F-4D97-AF65-F5344CB8AC3E}">
        <p14:creationId xmlns:p14="http://schemas.microsoft.com/office/powerpoint/2010/main" val="2138188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Form can be found in </a:t>
            </a:r>
            <a:r>
              <a:rPr lang="en-US" dirty="0" smtClean="0"/>
              <a:t>the PY 2017 </a:t>
            </a:r>
            <a:r>
              <a:rPr lang="en-US" dirty="0" smtClean="0"/>
              <a:t>SPD, SG or online under </a:t>
            </a:r>
          </a:p>
          <a:p>
            <a:pPr lvl="1"/>
            <a:r>
              <a:rPr lang="en-US" dirty="0" smtClean="0"/>
              <a:t>Wellness Tools</a:t>
            </a:r>
          </a:p>
          <a:p>
            <a:pPr lvl="1"/>
            <a:r>
              <a:rPr lang="en-US" dirty="0" smtClean="0"/>
              <a:t>Healthy Tomorrows 3 Year Program</a:t>
            </a:r>
          </a:p>
          <a:p>
            <a:pPr lvl="1"/>
            <a:r>
              <a:rPr lang="en-US" dirty="0" smtClean="0"/>
              <a:t>Find a Form complete list </a:t>
            </a:r>
          </a:p>
          <a:p>
            <a:r>
              <a:rPr lang="en-US" dirty="0" smtClean="0"/>
              <a:t> </a:t>
            </a:r>
            <a:r>
              <a:rPr lang="en-US" dirty="0"/>
              <a:t>Employees hired during open </a:t>
            </a:r>
            <a:r>
              <a:rPr lang="en-US" dirty="0" smtClean="0"/>
              <a:t>enrollment for Plan Year  2018 </a:t>
            </a:r>
            <a:r>
              <a:rPr lang="en-US" dirty="0"/>
              <a:t>will not have to comply with the HTOM </a:t>
            </a:r>
            <a:r>
              <a:rPr lang="en-US" dirty="0" smtClean="0"/>
              <a:t>requirements until Plan Year 2019 </a:t>
            </a:r>
          </a:p>
        </p:txBody>
      </p:sp>
      <p:sp>
        <p:nvSpPr>
          <p:cNvPr id="3" name="Title 2"/>
          <p:cNvSpPr>
            <a:spLocks noGrp="1"/>
          </p:cNvSpPr>
          <p:nvPr>
            <p:ph type="title"/>
          </p:nvPr>
        </p:nvSpPr>
        <p:spPr/>
        <p:txBody>
          <a:bodyPr/>
          <a:lstStyle/>
          <a:p>
            <a:r>
              <a:rPr lang="en-US" dirty="0" smtClean="0"/>
              <a:t>Healthy Tomorrows</a:t>
            </a:r>
            <a:endParaRPr lang="en-US" dirty="0"/>
          </a:p>
        </p:txBody>
      </p:sp>
    </p:spTree>
    <p:extLst>
      <p:ext uri="{BB962C8B-B14F-4D97-AF65-F5344CB8AC3E}">
        <p14:creationId xmlns:p14="http://schemas.microsoft.com/office/powerpoint/2010/main" val="2904250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Forms Should be uploaded to MMB if you are entering the </a:t>
            </a:r>
            <a:r>
              <a:rPr lang="en-US" dirty="0" smtClean="0"/>
              <a:t>information. </a:t>
            </a:r>
            <a:endParaRPr lang="en-US" dirty="0" smtClean="0"/>
          </a:p>
          <a:p>
            <a:r>
              <a:rPr lang="en-US" dirty="0" smtClean="0"/>
              <a:t>Documents need to be uploaded at the time the BC approves </a:t>
            </a:r>
            <a:r>
              <a:rPr lang="en-US" dirty="0" smtClean="0"/>
              <a:t>changes.</a:t>
            </a:r>
            <a:endParaRPr lang="en-US" dirty="0" smtClean="0"/>
          </a:p>
          <a:p>
            <a:r>
              <a:rPr lang="en-US" dirty="0" smtClean="0"/>
              <a:t>Eligibility and myself are </a:t>
            </a:r>
            <a:r>
              <a:rPr lang="en-US" dirty="0" smtClean="0"/>
              <a:t>who a BC should call with questions.  </a:t>
            </a:r>
            <a:r>
              <a:rPr lang="en-US" dirty="0" smtClean="0"/>
              <a:t>The Customer Service line is for </a:t>
            </a:r>
            <a:r>
              <a:rPr lang="en-US" dirty="0" smtClean="0"/>
              <a:t>PEIA members. </a:t>
            </a: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Eligibility</a:t>
            </a:r>
            <a:endParaRPr lang="en-US" dirty="0"/>
          </a:p>
        </p:txBody>
      </p:sp>
    </p:spTree>
    <p:extLst>
      <p:ext uri="{BB962C8B-B14F-4D97-AF65-F5344CB8AC3E}">
        <p14:creationId xmlns:p14="http://schemas.microsoft.com/office/powerpoint/2010/main" val="338650200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B704DC01FC2B439F0B936B7F1F71D4" ma:contentTypeVersion="6" ma:contentTypeDescription="Create a new document." ma:contentTypeScope="" ma:versionID="88db01ff2631077845611e1c16ca9802">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BCD3128-190F-440E-BB2A-DAAC4AA5A415}"/>
</file>

<file path=customXml/itemProps2.xml><?xml version="1.0" encoding="utf-8"?>
<ds:datastoreItem xmlns:ds="http://schemas.openxmlformats.org/officeDocument/2006/customXml" ds:itemID="{2DB3099A-3E86-4205-B02B-B19B17AB36B5}"/>
</file>

<file path=customXml/itemProps3.xml><?xml version="1.0" encoding="utf-8"?>
<ds:datastoreItem xmlns:ds="http://schemas.openxmlformats.org/officeDocument/2006/customXml" ds:itemID="{5BAA99E5-CC60-49B2-86B3-425EA490A4D8}"/>
</file>

<file path=docProps/app.xml><?xml version="1.0" encoding="utf-8"?>
<Properties xmlns="http://schemas.openxmlformats.org/officeDocument/2006/extended-properties" xmlns:vt="http://schemas.openxmlformats.org/officeDocument/2006/docPropsVTypes">
  <Template>Hardcover</Template>
  <TotalTime>3772</TotalTime>
  <Words>1443</Words>
  <Application>Microsoft Office PowerPoint</Application>
  <PresentationFormat>On-screen Show (4:3)</PresentationFormat>
  <Paragraphs>157</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Hardcover</vt:lpstr>
      <vt:lpstr>Benefit Coordinator Training</vt:lpstr>
      <vt:lpstr>Welcome</vt:lpstr>
      <vt:lpstr>Open Enrollment</vt:lpstr>
      <vt:lpstr>Prescription Network</vt:lpstr>
      <vt:lpstr>Communications</vt:lpstr>
      <vt:lpstr>Healthy Tomorrows</vt:lpstr>
      <vt:lpstr>Healthy Tomorrows</vt:lpstr>
      <vt:lpstr>Healthy Tomorrows</vt:lpstr>
      <vt:lpstr>Eligibility</vt:lpstr>
      <vt:lpstr>Eligibility</vt:lpstr>
      <vt:lpstr>Eligibility</vt:lpstr>
      <vt:lpstr>Eligibility</vt:lpstr>
      <vt:lpstr>Termination</vt:lpstr>
      <vt:lpstr>Termination</vt:lpstr>
      <vt:lpstr>Terming Online</vt:lpstr>
      <vt:lpstr>Terming Online</vt:lpstr>
      <vt:lpstr>Tobacco Status</vt:lpstr>
      <vt:lpstr>Retirement</vt:lpstr>
      <vt:lpstr>Retirement</vt:lpstr>
      <vt:lpstr>Retirement</vt:lpstr>
      <vt:lpstr>Divorce</vt:lpstr>
      <vt:lpstr>Surviving Dependent</vt:lpstr>
      <vt:lpstr>Confidentially</vt:lpstr>
      <vt:lpstr>PEIA Plan</vt:lpstr>
      <vt:lpstr>Questions?</vt:lpstr>
    </vt:vector>
  </TitlesOfParts>
  <Company>WVOT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 Coordinator Training</dc:title>
  <dc:creator>Bevins, Susan J</dc:creator>
  <cp:lastModifiedBy>Bevins, Jill</cp:lastModifiedBy>
  <cp:revision>44</cp:revision>
  <cp:lastPrinted>2016-09-20T15:02:38Z</cp:lastPrinted>
  <dcterms:created xsi:type="dcterms:W3CDTF">2016-07-25T14:27:16Z</dcterms:created>
  <dcterms:modified xsi:type="dcterms:W3CDTF">2016-09-22T15:49:53Z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0x010100E7B704DC01FC2B439F0B936B7F1F71D4</vt:lpwstr>
  </property>
</Properties>
</file>